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0" r:id="rId1"/>
  </p:sldMasterIdLst>
  <p:notesMasterIdLst>
    <p:notesMasterId r:id="rId15"/>
  </p:notesMasterIdLst>
  <p:sldIdLst>
    <p:sldId id="831" r:id="rId2"/>
    <p:sldId id="882" r:id="rId3"/>
    <p:sldId id="886" r:id="rId4"/>
    <p:sldId id="887" r:id="rId5"/>
    <p:sldId id="881" r:id="rId6"/>
    <p:sldId id="876" r:id="rId7"/>
    <p:sldId id="867" r:id="rId8"/>
    <p:sldId id="885" r:id="rId9"/>
    <p:sldId id="866" r:id="rId10"/>
    <p:sldId id="862" r:id="rId11"/>
    <p:sldId id="257" r:id="rId12"/>
    <p:sldId id="864" r:id="rId13"/>
    <p:sldId id="872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mbria Math" panose="02040503050406030204" pitchFamily="18" charset="0"/>
      <p:regular r:id="rId20"/>
    </p:embeddedFont>
    <p:embeddedFont>
      <p:font typeface="Helvetica Neue" panose="02000503000000020004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0AABAE-0362-402B-BB26-8378BBD850CA}" v="197" dt="2019-12-06T19:55:57.034"/>
    <p1510:client id="{2B8D4503-FDC8-4ED9-A824-C8A3BBB2E816}" v="3" dt="2019-12-06T20:39:23.765"/>
    <p1510:client id="{5E9E3443-278F-473D-9C88-AB50BFB8DA19}" v="2" dt="2019-12-06T22:08:51.461"/>
    <p1510:client id="{A6ED97E3-1591-4418-8712-E7A44211D976}" v="120" dt="2019-12-07T15:25:52.922"/>
    <p1510:client id="{EB8C7432-FCF0-41FA-8657-B7D4BD8B2DF6}" v="5" dt="2019-12-06T20:17:28.646"/>
    <p1510:client id="{FBF57C3C-C3D8-410E-81C2-98C76E69FD0D}" v="6" dt="2019-12-06T21:48:02.790"/>
  </p1510:revLst>
</p1510:revInfo>
</file>

<file path=ppt/tableStyles.xml><?xml version="1.0" encoding="utf-8"?>
<a:tblStyleLst xmlns:a="http://schemas.openxmlformats.org/drawingml/2006/main" def="{CBF95AB7-0396-4767-92D8-F9FBD5A5E127}">
  <a:tblStyle styleId="{CBF95AB7-0396-4767-92D8-F9FBD5A5E1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F265286-576F-4613-A2E3-FCA4AEEB6D9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82"/>
    <p:restoredTop sz="88850"/>
  </p:normalViewPr>
  <p:slideViewPr>
    <p:cSldViewPr snapToGrid="0">
      <p:cViewPr>
        <p:scale>
          <a:sx n="102" d="100"/>
          <a:sy n="102" d="100"/>
        </p:scale>
        <p:origin x="440" y="7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D443-CBAC-934A-8506-FB4DF260D86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82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5291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5900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4793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 new approach that bridges the concept of constrained optimization and the stomatal mechanism may be useful to clarify the roles played by the components of the stomata.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2723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9189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6075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7906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3817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200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200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5089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"/>
            <a:ext cx="9144000" cy="166688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85753" y="1085851"/>
            <a:ext cx="8678863" cy="299918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3"/>
          <p:cNvSpPr>
            <a:spLocks noGrp="1"/>
          </p:cNvSpPr>
          <p:nvPr>
            <p:ph type="title"/>
          </p:nvPr>
        </p:nvSpPr>
        <p:spPr>
          <a:xfrm>
            <a:off x="287899" y="461818"/>
            <a:ext cx="6554707" cy="45258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3619500" y="-52060"/>
            <a:ext cx="1905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Cornell University</a:t>
            </a:r>
          </a:p>
        </p:txBody>
      </p:sp>
    </p:spTree>
    <p:extLst>
      <p:ext uri="{BB962C8B-B14F-4D97-AF65-F5344CB8AC3E}">
        <p14:creationId xmlns:p14="http://schemas.microsoft.com/office/powerpoint/2010/main" val="49862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D21A69-0092-6F40-A08F-634577D50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E048AB-05C2-C941-8BC7-7D5973F33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3683C-09A9-0D46-92CB-6B53A862A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B9BFF-8D44-6140-B800-6BC226C1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558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Helvetica Neue"/>
              <a:buNone/>
              <a:defRPr sz="3200" b="0" i="0" u="none" strike="noStrike" cap="none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m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0.png"/><Relationship Id="rId3" Type="http://schemas.openxmlformats.org/officeDocument/2006/relationships/image" Target="../media/image220.png"/><Relationship Id="rId7" Type="http://schemas.openxmlformats.org/officeDocument/2006/relationships/image" Target="../media/image26.png"/><Relationship Id="rId12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image" Target="../media/image28.png"/><Relationship Id="rId5" Type="http://schemas.openxmlformats.org/officeDocument/2006/relationships/image" Target="../media/image240.png"/><Relationship Id="rId10" Type="http://schemas.microsoft.com/office/2007/relationships/hdphoto" Target="../media/hdphoto2.wdp"/><Relationship Id="rId4" Type="http://schemas.openxmlformats.org/officeDocument/2006/relationships/image" Target="../media/image230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7;p5">
            <a:extLst>
              <a:ext uri="{FF2B5EF4-FFF2-40B4-BE49-F238E27FC236}">
                <a16:creationId xmlns:a16="http://schemas.microsoft.com/office/drawing/2014/main" id="{A2CF6046-921C-E746-BCFA-4EB55975842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67068" y="626619"/>
            <a:ext cx="2595130" cy="534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Screen Clipping">
            <a:extLst>
              <a:ext uri="{FF2B5EF4-FFF2-40B4-BE49-F238E27FC236}">
                <a16:creationId xmlns:a16="http://schemas.microsoft.com/office/drawing/2014/main" id="{3A07B2A6-F1F3-1046-AA5F-2C48C46E0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01736"/>
            <a:ext cx="1017573" cy="105149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D93B6C9-CD8F-7049-8158-6C4D4714DA3A}"/>
              </a:ext>
            </a:extLst>
          </p:cNvPr>
          <p:cNvSpPr txBox="1">
            <a:spLocks/>
          </p:cNvSpPr>
          <p:nvPr/>
        </p:nvSpPr>
        <p:spPr>
          <a:xfrm>
            <a:off x="533400" y="1338518"/>
            <a:ext cx="7848600" cy="14484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377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 Optimality Approach of the Leaf Stomatal Conductance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684952E-83C5-EF48-81E8-41B32C4C451C}"/>
              </a:ext>
            </a:extLst>
          </p:cNvPr>
          <p:cNvSpPr txBox="1">
            <a:spLocks/>
          </p:cNvSpPr>
          <p:nvPr/>
        </p:nvSpPr>
        <p:spPr>
          <a:xfrm>
            <a:off x="533400" y="2851524"/>
            <a:ext cx="8077200" cy="1889692"/>
          </a:xfrm>
          <a:prstGeom prst="rect">
            <a:avLst/>
          </a:prstGeom>
        </p:spPr>
        <p:txBody>
          <a:bodyPr>
            <a:noAutofit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400" kern="120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Team 11: Rui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Gao</a:t>
            </a:r>
            <a:r>
              <a:rPr lang="en-US" sz="2000" baseline="30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Sahil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Desai</a:t>
            </a:r>
            <a:r>
              <a:rPr lang="en-US" sz="2000" baseline="30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Murali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Thimma</a:t>
            </a: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Selvan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Babu</a:t>
            </a:r>
            <a:r>
              <a:rPr lang="en-US" sz="2000" baseline="30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CHEME 6800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12/8/2019</a:t>
            </a:r>
          </a:p>
          <a:p>
            <a:pPr marL="0" indent="0" algn="ctr">
              <a:buNone/>
            </a:pPr>
            <a:r>
              <a:rPr lang="en-US" sz="1100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Robert Frederick Smith School of Chemical and Biomolecular Engineering, Cornell University</a:t>
            </a:r>
          </a:p>
          <a:p>
            <a:pPr marL="0" indent="0" algn="ctr">
              <a:buNone/>
            </a:pPr>
            <a:r>
              <a:rPr lang="en-US" sz="1100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 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School of Operations Research and Information Engineering, Cornell University</a:t>
            </a:r>
          </a:p>
          <a:p>
            <a:pPr marL="0" indent="0" algn="ctr">
              <a:buNone/>
            </a:pP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7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4;p4">
            <a:extLst>
              <a:ext uri="{FF2B5EF4-FFF2-40B4-BE49-F238E27FC236}">
                <a16:creationId xmlns:a16="http://schemas.microsoft.com/office/drawing/2014/main" id="{E6B09091-8D8D-6F43-AC76-211754AD4C2A}"/>
              </a:ext>
            </a:extLst>
          </p:cNvPr>
          <p:cNvPicPr preferRelativeResize="0"/>
          <p:nvPr/>
        </p:nvPicPr>
        <p:blipFill rotWithShape="1">
          <a:blip r:embed="rId2"/>
          <a:stretch/>
        </p:blipFill>
        <p:spPr>
          <a:xfrm>
            <a:off x="3797300" y="459660"/>
            <a:ext cx="4540826" cy="4610100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3E870A-EE26-4E4B-A41F-2A6DD2F11FD5}"/>
              </a:ext>
            </a:extLst>
          </p:cNvPr>
          <p:cNvSpPr txBox="1"/>
          <p:nvPr/>
        </p:nvSpPr>
        <p:spPr>
          <a:xfrm>
            <a:off x="635001" y="1097974"/>
            <a:ext cx="3066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6D9C6-2DCE-7D47-8F61-FFED55361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32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AF028E8-6B9F-514E-AD7D-D537451B2D23}"/>
              </a:ext>
            </a:extLst>
          </p:cNvPr>
          <p:cNvGrpSpPr/>
          <p:nvPr/>
        </p:nvGrpSpPr>
        <p:grpSpPr>
          <a:xfrm>
            <a:off x="2107956" y="304338"/>
            <a:ext cx="2550115" cy="3756161"/>
            <a:chOff x="7364989" y="1033184"/>
            <a:chExt cx="3400154" cy="5008214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ED0572B-8A5F-1E4A-9B0A-47848FD884CA}"/>
                </a:ext>
              </a:extLst>
            </p:cNvPr>
            <p:cNvCxnSpPr>
              <a:cxnSpLocks/>
              <a:stCxn id="30" idx="4"/>
            </p:cNvCxnSpPr>
            <p:nvPr/>
          </p:nvCxnSpPr>
          <p:spPr>
            <a:xfrm flipH="1" flipV="1">
              <a:off x="8263116" y="5738560"/>
              <a:ext cx="54" cy="302838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2EEBA7E-3925-6C43-8B0B-36C26402E90A}"/>
                    </a:ext>
                  </a:extLst>
                </p:cNvPr>
                <p:cNvSpPr txBox="1"/>
                <p:nvPr/>
              </p:nvSpPr>
              <p:spPr>
                <a:xfrm>
                  <a:off x="10388971" y="1033184"/>
                  <a:ext cx="376172" cy="3006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00" b="1" i="1">
                            <a:latin typeface="Cambria Math" panose="02040503050406030204" pitchFamily="18" charset="0"/>
                          </a:rPr>
                          <m:t>𝑬𝑻</m:t>
                        </m:r>
                      </m:oMath>
                    </m:oMathPara>
                  </a14:m>
                  <a:endParaRPr lang="en-US" sz="1500" b="1" baseline="-250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2EEBA7E-3925-6C43-8B0B-36C26402E9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8971" y="1033184"/>
                  <a:ext cx="376172" cy="300681"/>
                </a:xfrm>
                <a:prstGeom prst="rect">
                  <a:avLst/>
                </a:prstGeom>
                <a:blipFill>
                  <a:blip r:embed="rId2"/>
                  <a:stretch>
                    <a:fillRect l="-17391" r="-13043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D87C66F-96BA-F045-AF15-D83232309EAC}"/>
                    </a:ext>
                  </a:extLst>
                </p:cNvPr>
                <p:cNvSpPr txBox="1"/>
                <p:nvPr/>
              </p:nvSpPr>
              <p:spPr>
                <a:xfrm>
                  <a:off x="7369426" y="4397785"/>
                  <a:ext cx="818601" cy="3077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5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sz="15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𝒕𝒓𝒖𝒏𝒌</m:t>
                            </m:r>
                          </m:sub>
                        </m:sSub>
                      </m:oMath>
                    </m:oMathPara>
                  </a14:m>
                  <a:endParaRPr lang="en-US" sz="1500" b="1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D87C66F-96BA-F045-AF15-D83232309E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9426" y="4397785"/>
                  <a:ext cx="818601" cy="307776"/>
                </a:xfrm>
                <a:prstGeom prst="rect">
                  <a:avLst/>
                </a:prstGeom>
                <a:blipFill>
                  <a:blip r:embed="rId3"/>
                  <a:stretch>
                    <a:fillRect l="-8000" r="-2000" b="-315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6928F14-6D5C-B047-ADA3-F442055257B7}"/>
                </a:ext>
              </a:extLst>
            </p:cNvPr>
            <p:cNvCxnSpPr>
              <a:cxnSpLocks/>
            </p:cNvCxnSpPr>
            <p:nvPr/>
          </p:nvCxnSpPr>
          <p:spPr>
            <a:xfrm rot="2100000">
              <a:off x="8096464" y="5691560"/>
              <a:ext cx="193229" cy="0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0D9C462-32D1-0E46-9EBA-B54D87B819F1}"/>
                </a:ext>
              </a:extLst>
            </p:cNvPr>
            <p:cNvCxnSpPr>
              <a:cxnSpLocks/>
            </p:cNvCxnSpPr>
            <p:nvPr/>
          </p:nvCxnSpPr>
          <p:spPr>
            <a:xfrm rot="19500000">
              <a:off x="8078990" y="5525314"/>
              <a:ext cx="386458" cy="0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8453E3E-DF27-284E-9099-9E9F80E5DA3F}"/>
                </a:ext>
              </a:extLst>
            </p:cNvPr>
            <p:cNvCxnSpPr>
              <a:cxnSpLocks/>
            </p:cNvCxnSpPr>
            <p:nvPr/>
          </p:nvCxnSpPr>
          <p:spPr>
            <a:xfrm rot="2100000">
              <a:off x="8080150" y="5303651"/>
              <a:ext cx="386458" cy="0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820BB06-429E-AE4E-81EA-4F058844F62C}"/>
                </a:ext>
              </a:extLst>
            </p:cNvPr>
            <p:cNvCxnSpPr>
              <a:cxnSpLocks/>
            </p:cNvCxnSpPr>
            <p:nvPr/>
          </p:nvCxnSpPr>
          <p:spPr>
            <a:xfrm rot="2100000">
              <a:off x="8256552" y="4907333"/>
              <a:ext cx="193229" cy="0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053E77E-D878-E845-8C11-D733F6F96344}"/>
                </a:ext>
              </a:extLst>
            </p:cNvPr>
            <p:cNvCxnSpPr>
              <a:cxnSpLocks/>
            </p:cNvCxnSpPr>
            <p:nvPr/>
          </p:nvCxnSpPr>
          <p:spPr>
            <a:xfrm rot="19500000">
              <a:off x="8078990" y="5081987"/>
              <a:ext cx="386458" cy="0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1D68B3D-ACED-5646-88A8-EF624F1ABD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037782" y="4617009"/>
              <a:ext cx="475641" cy="0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73EF852-473C-6042-9707-B8E03AAE3C6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72762" y="4617009"/>
              <a:ext cx="475641" cy="0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4196712-2ACA-2443-B794-E10876288323}"/>
                </a:ext>
              </a:extLst>
            </p:cNvPr>
            <p:cNvCxnSpPr>
              <a:cxnSpLocks/>
            </p:cNvCxnSpPr>
            <p:nvPr/>
          </p:nvCxnSpPr>
          <p:spPr>
            <a:xfrm>
              <a:off x="8264273" y="4637118"/>
              <a:ext cx="997457" cy="0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22E66E7-8FB5-CD44-A9CE-2AAB751F2914}"/>
                </a:ext>
              </a:extLst>
            </p:cNvPr>
            <p:cNvCxnSpPr>
              <a:cxnSpLocks/>
            </p:cNvCxnSpPr>
            <p:nvPr/>
          </p:nvCxnSpPr>
          <p:spPr>
            <a:xfrm>
              <a:off x="9410583" y="4645118"/>
              <a:ext cx="1066244" cy="0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44FE530-855E-4241-9DC2-E97C05687B04}"/>
                    </a:ext>
                  </a:extLst>
                </p:cNvPr>
                <p:cNvSpPr txBox="1"/>
                <p:nvPr/>
              </p:nvSpPr>
              <p:spPr>
                <a:xfrm>
                  <a:off x="8441939" y="5263642"/>
                  <a:ext cx="658300" cy="3077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𝒓𝒐𝒐𝒕</m:t>
                            </m:r>
                          </m:sub>
                        </m:sSub>
                      </m:oMath>
                    </m:oMathPara>
                  </a14:m>
                  <a:endParaRPr lang="en-US" sz="1500" b="1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44FE530-855E-4241-9DC2-E97C05687B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1939" y="5263642"/>
                  <a:ext cx="658300" cy="307776"/>
                </a:xfrm>
                <a:prstGeom prst="rect">
                  <a:avLst/>
                </a:prstGeom>
                <a:blipFill>
                  <a:blip r:embed="rId4"/>
                  <a:stretch>
                    <a:fillRect l="-7692" r="-2564" b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06B3FFB-2ABC-5A44-A930-28D41CE130FF}"/>
                    </a:ext>
                  </a:extLst>
                </p:cNvPr>
                <p:cNvSpPr txBox="1"/>
                <p:nvPr/>
              </p:nvSpPr>
              <p:spPr>
                <a:xfrm>
                  <a:off x="9164647" y="4860739"/>
                  <a:ext cx="780129" cy="3077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𝒕𝒓𝒖𝒏𝒌</m:t>
                            </m:r>
                          </m:sub>
                        </m:sSub>
                      </m:oMath>
                    </m:oMathPara>
                  </a14:m>
                  <a:endParaRPr lang="en-US" sz="15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06B3FFB-2ABC-5A44-A930-28D41CE130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64647" y="4860739"/>
                  <a:ext cx="780129" cy="307776"/>
                </a:xfrm>
                <a:prstGeom prst="rect">
                  <a:avLst/>
                </a:prstGeom>
                <a:blipFill>
                  <a:blip r:embed="rId5"/>
                  <a:stretch>
                    <a:fillRect l="-4255" r="-2128" b="-210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664A8C1-B8F4-BD4A-B4ED-86E2EFB0923A}"/>
                    </a:ext>
                  </a:extLst>
                </p:cNvPr>
                <p:cNvSpPr txBox="1"/>
                <p:nvPr/>
              </p:nvSpPr>
              <p:spPr>
                <a:xfrm>
                  <a:off x="7364989" y="5718362"/>
                  <a:ext cx="780129" cy="3077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5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𝝍</m:t>
                            </m:r>
                            <m:r>
                              <a:rPr lang="en-US" sz="1500" b="1" i="1" baseline="30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</m:e>
                          <m:sub>
                            <m:r>
                              <a:rPr lang="en-US" sz="15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𝒓𝒐𝒐𝒕</m:t>
                            </m:r>
                          </m:sub>
                        </m:sSub>
                      </m:oMath>
                    </m:oMathPara>
                  </a14:m>
                  <a:endParaRPr lang="en-US" sz="1500" b="1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664A8C1-B8F4-BD4A-B4ED-86E2EFB092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4989" y="5718362"/>
                  <a:ext cx="780129" cy="307776"/>
                </a:xfrm>
                <a:prstGeom prst="rect">
                  <a:avLst/>
                </a:prstGeom>
                <a:blipFill>
                  <a:blip r:embed="rId6"/>
                  <a:stretch>
                    <a:fillRect l="-8511" b="-315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1724259-AC2A-614F-9C78-603A5DBF503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246081" y="4622919"/>
              <a:ext cx="475641" cy="0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B5E685F-4F78-334D-9124-443BF90B8827}"/>
                </a:ext>
              </a:extLst>
            </p:cNvPr>
            <p:cNvCxnSpPr>
              <a:cxnSpLocks/>
            </p:cNvCxnSpPr>
            <p:nvPr/>
          </p:nvCxnSpPr>
          <p:spPr>
            <a:xfrm>
              <a:off x="10565011" y="4492771"/>
              <a:ext cx="0" cy="260296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D9ABBA5-9EA6-204D-837C-9F877318E690}"/>
                </a:ext>
              </a:extLst>
            </p:cNvPr>
            <p:cNvCxnSpPr>
              <a:cxnSpLocks/>
            </p:cNvCxnSpPr>
            <p:nvPr/>
          </p:nvCxnSpPr>
          <p:spPr>
            <a:xfrm>
              <a:off x="10669975" y="4545739"/>
              <a:ext cx="0" cy="154361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96DE420-7517-BA4E-9C48-EA52A05ABBAC}"/>
                </a:ext>
              </a:extLst>
            </p:cNvPr>
            <p:cNvSpPr/>
            <p:nvPr/>
          </p:nvSpPr>
          <p:spPr>
            <a:xfrm>
              <a:off x="8209150" y="4582458"/>
              <a:ext cx="108040" cy="108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D9EAAAB-3C7C-A149-B6B3-A98D629B8391}"/>
                </a:ext>
              </a:extLst>
            </p:cNvPr>
            <p:cNvSpPr/>
            <p:nvPr/>
          </p:nvSpPr>
          <p:spPr>
            <a:xfrm>
              <a:off x="8209150" y="5933358"/>
              <a:ext cx="108040" cy="10804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618650CE-E923-9F4E-835E-710518C6EC2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61" b="89893" l="220" r="92240">
                        <a14:foregroundMark x1="10723" y1="60682" x2="13661" y2="65837"/>
                        <a14:foregroundMark x1="2452" y1="46169" x2="7199" y2="54497"/>
                        <a14:foregroundMark x1="23280" y1="82715" x2="59993" y2="92529"/>
                        <a14:foregroundMark x1="77983" y1="88396" x2="79758" y2="87988"/>
                        <a14:foregroundMark x1="71868" y1="89801" x2="77684" y2="88465"/>
                        <a14:foregroundMark x1="59993" y1="92529" x2="71116" y2="89974"/>
                        <a14:foregroundMark x1="94775" y1="65629" x2="94876" y2="65479"/>
                        <a14:foregroundMark x1="86854" y1="77424" x2="94320" y2="66307"/>
                        <a14:foregroundMark x1="79758" y1="87988" x2="84994" y2="80192"/>
                        <a14:foregroundMark x1="94876" y1="65479" x2="99048" y2="41748"/>
                        <a14:foregroundMark x1="99048" y1="41748" x2="70534" y2="13281"/>
                        <a14:foregroundMark x1="70534" y1="13281" x2="51794" y2="5420"/>
                        <a14:foregroundMark x1="15225" y1="26209" x2="15117" y2="26270"/>
                        <a14:foregroundMark x1="20023" y1="23481" x2="16614" y2="25419"/>
                        <a14:foregroundMark x1="51794" y1="5420" x2="20228" y2="23365"/>
                        <a14:foregroundMark x1="6183" y1="41700" x2="4214" y2="45101"/>
                        <a14:foregroundMark x1="13127" y1="29707" x2="7256" y2="39846"/>
                        <a14:foregroundMark x1="15117" y1="26270" x2="14973" y2="26518"/>
                        <a14:foregroundMark x1="3023" y1="46322" x2="256" y2="48877"/>
                        <a14:foregroundMark x1="20022" y1="44434" x2="71779" y2="37109"/>
                        <a14:foregroundMark x1="71779" y1="37109" x2="77599" y2="37109"/>
                        <a14:foregroundMark x1="16691" y1="34229" x2="70608" y2="18555"/>
                        <a14:foregroundMark x1="70608" y1="18555" x2="70608" y2="18408"/>
                        <a14:foregroundMark x1="12116" y1="56201" x2="67936" y2="56201"/>
                        <a14:foregroundMark x1="67936" y1="56201" x2="78221" y2="39111"/>
                        <a14:foregroundMark x1="20351" y1="66357" x2="56040" y2="76904"/>
                        <a14:foregroundMark x1="56040" y1="76904" x2="70608" y2="72852"/>
                        <a14:foregroundMark x1="77599" y1="60254" x2="84627" y2="41992"/>
                        <a14:foregroundMark x1="86558" y1="63642" x2="85835" y2="52930"/>
                        <a14:foregroundMark x1="86869" y1="68241" x2="86711" y2="65908"/>
                        <a14:foregroundMark x1="86933" y1="69176" x2="86923" y2="69032"/>
                        <a14:foregroundMark x1="88873" y1="39941" x2="90703" y2="46436"/>
                        <a14:foregroundMark x1="88499" y1="60712" x2="88873" y2="49268"/>
                        <a14:foregroundMark x1="88346" y1="65387" x2="88413" y2="63339"/>
                        <a14:foregroundMark x1="90507" y1="57679" x2="92240" y2="45605"/>
                        <a14:foregroundMark x1="89943" y1="61612" x2="90050" y2="60867"/>
                        <a14:backgroundMark x1="10908" y1="10693" x2="10908" y2="10693"/>
                        <a14:backgroundMark x1="90117" y1="11475" x2="90117" y2="11475"/>
                        <a14:backgroundMark x1="90117" y1="11475" x2="90117" y2="11475"/>
                        <a14:backgroundMark x1="90117" y1="11475" x2="90117" y2="11475"/>
                        <a14:backgroundMark x1="90703" y1="12695" x2="76391" y2="11475"/>
                        <a14:backgroundMark x1="6955" y1="18799" x2="19363" y2="1318"/>
                        <a14:backgroundMark x1="19363" y1="1318" x2="22767" y2="98"/>
                        <a14:backgroundMark x1="4502" y1="68408" x2="19729" y2="81787"/>
                        <a14:backgroundMark x1="19729" y1="81787" x2="19729" y2="81787"/>
                        <a14:backgroundMark x1="1135" y1="43994" x2="21266" y2="19238"/>
                        <a14:backgroundMark x1="842" y1="55371" x2="15337" y2="68311"/>
                        <a14:backgroundMark x1="15337" y1="68311" x2="23389" y2="81787"/>
                        <a14:backgroundMark x1="256" y1="45215" x2="15886" y2="34473"/>
                        <a14:backgroundMark x1="15886" y1="34473" x2="20644" y2="22070"/>
                        <a14:backgroundMark x1="6332" y1="54590" x2="16984" y2="66748"/>
                        <a14:backgroundMark x1="6955" y1="55371" x2="12116" y2="54150"/>
                        <a14:backgroundMark x1="1757" y1="45215" x2="6332" y2="46436"/>
                        <a14:backgroundMark x1="69400" y1="92773" x2="96193" y2="55811"/>
                        <a14:backgroundMark x1="76391" y1="91553" x2="91032" y2="59863"/>
                        <a14:backgroundMark x1="90703" y1="61475" x2="82540" y2="81982"/>
                        <a14:backgroundMark x1="82540" y1="81982" x2="97218" y2="68213"/>
                        <a14:backgroundMark x1="97218" y1="68213" x2="89202" y2="61475"/>
                        <a14:backgroundMark x1="92862" y1="55371" x2="83712" y2="691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96649">
            <a:off x="2746728" y="573801"/>
            <a:ext cx="1170424" cy="9111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9F87B36-A617-FE44-BADE-E81D9DF0C21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7725" b="83398" l="14495" r="85212">
                        <a14:foregroundMark x1="46999" y1="22949" x2="46999" y2="22949"/>
                        <a14:foregroundMark x1="48902" y1="19922" x2="37921" y2="25977"/>
                        <a14:foregroundMark x1="35286" y1="25439" x2="79136" y2="36035"/>
                        <a14:foregroundMark x1="34151" y1="27979" x2="17130" y2="43115"/>
                        <a14:foregroundMark x1="38324" y1="19385" x2="56076" y2="17871"/>
                        <a14:foregroundMark x1="41728" y1="72900" x2="64385" y2="74414"/>
                        <a14:foregroundMark x1="14495" y1="47168" x2="53441" y2="83496"/>
                        <a14:foregroundMark x1="79905" y1="38574" x2="81406" y2="56250"/>
                        <a14:foregroundMark x1="84078" y1="47168" x2="85212" y2="541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32" t="11842" r="13032" b="11842"/>
          <a:stretch/>
        </p:blipFill>
        <p:spPr>
          <a:xfrm flipH="1">
            <a:off x="4197463" y="790493"/>
            <a:ext cx="632279" cy="508063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58074794-3BF5-E64E-AB19-0BFBC2457D0C}"/>
              </a:ext>
            </a:extLst>
          </p:cNvPr>
          <p:cNvGrpSpPr/>
          <p:nvPr/>
        </p:nvGrpSpPr>
        <p:grpSpPr>
          <a:xfrm>
            <a:off x="1851089" y="1128625"/>
            <a:ext cx="1637460" cy="2046379"/>
            <a:chOff x="7019550" y="3995090"/>
            <a:chExt cx="2183280" cy="2745588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A113AAE-316E-4943-89D7-1CC3C43DB09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63116" y="5738560"/>
              <a:ext cx="6154" cy="1002118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0B223B8-9E57-C849-800A-4ACD70B471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63116" y="4223082"/>
              <a:ext cx="0" cy="628835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2AC19B0-BDF8-0E4E-87BC-2A9DECB69C75}"/>
                    </a:ext>
                  </a:extLst>
                </p:cNvPr>
                <p:cNvSpPr txBox="1"/>
                <p:nvPr/>
              </p:nvSpPr>
              <p:spPr>
                <a:xfrm>
                  <a:off x="7019550" y="3995090"/>
                  <a:ext cx="1128514" cy="3374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5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𝝍</m:t>
                            </m:r>
                          </m:e>
                          <m:sub>
                            <m:r>
                              <a:rPr lang="en-US" sz="15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𝒎𝒆𝒔𝒐𝒑𝒉𝒍𝒍</m:t>
                            </m:r>
                          </m:sub>
                        </m:sSub>
                      </m:oMath>
                    </m:oMathPara>
                  </a14:m>
                  <a:endParaRPr lang="en-US" sz="1500" b="1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2AC19B0-BDF8-0E4E-87BC-2A9DECB69C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9550" y="3995090"/>
                  <a:ext cx="1128514" cy="337405"/>
                </a:xfrm>
                <a:prstGeom prst="rect">
                  <a:avLst/>
                </a:prstGeom>
                <a:blipFill>
                  <a:blip r:embed="rId11"/>
                  <a:stretch>
                    <a:fillRect l="-5970" r="-2985" b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A784ACF-692F-8147-ADCA-A4BAD5BF766A}"/>
                </a:ext>
              </a:extLst>
            </p:cNvPr>
            <p:cNvCxnSpPr>
              <a:cxnSpLocks/>
            </p:cNvCxnSpPr>
            <p:nvPr/>
          </p:nvCxnSpPr>
          <p:spPr>
            <a:xfrm rot="2100000">
              <a:off x="8096464" y="5691560"/>
              <a:ext cx="193229" cy="0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517F8D0-D7F1-1948-BBC0-DBC3B6803130}"/>
                </a:ext>
              </a:extLst>
            </p:cNvPr>
            <p:cNvCxnSpPr>
              <a:cxnSpLocks/>
            </p:cNvCxnSpPr>
            <p:nvPr/>
          </p:nvCxnSpPr>
          <p:spPr>
            <a:xfrm rot="19500000">
              <a:off x="8078990" y="5525314"/>
              <a:ext cx="386458" cy="0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A399067-5F5C-E947-A0AC-0311F13B5495}"/>
                </a:ext>
              </a:extLst>
            </p:cNvPr>
            <p:cNvCxnSpPr>
              <a:cxnSpLocks/>
            </p:cNvCxnSpPr>
            <p:nvPr/>
          </p:nvCxnSpPr>
          <p:spPr>
            <a:xfrm rot="2100000">
              <a:off x="8080150" y="5303651"/>
              <a:ext cx="386458" cy="0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8A9371C-7B9E-074B-95AD-5D145F6E4E3F}"/>
                </a:ext>
              </a:extLst>
            </p:cNvPr>
            <p:cNvCxnSpPr>
              <a:cxnSpLocks/>
            </p:cNvCxnSpPr>
            <p:nvPr/>
          </p:nvCxnSpPr>
          <p:spPr>
            <a:xfrm rot="2100000">
              <a:off x="8256552" y="4907333"/>
              <a:ext cx="193229" cy="0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09E61E6-A7F8-DE46-999E-306AD597E5A3}"/>
                </a:ext>
              </a:extLst>
            </p:cNvPr>
            <p:cNvCxnSpPr>
              <a:cxnSpLocks/>
            </p:cNvCxnSpPr>
            <p:nvPr/>
          </p:nvCxnSpPr>
          <p:spPr>
            <a:xfrm rot="19500000">
              <a:off x="8078990" y="5081987"/>
              <a:ext cx="386458" cy="0"/>
            </a:xfrm>
            <a:prstGeom prst="line">
              <a:avLst/>
            </a:prstGeom>
            <a:ln w="222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97C9E76-06C0-B644-B01C-DF14B3312E1D}"/>
                    </a:ext>
                  </a:extLst>
                </p:cNvPr>
                <p:cNvSpPr txBox="1"/>
                <p:nvPr/>
              </p:nvSpPr>
              <p:spPr>
                <a:xfrm>
                  <a:off x="8441938" y="5263641"/>
                  <a:ext cx="760892" cy="33740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sz="15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𝒑𝒍𝒂𝒏𝒕</m:t>
                            </m:r>
                          </m:sub>
                        </m:sSub>
                      </m:oMath>
                    </m:oMathPara>
                  </a14:m>
                  <a:endParaRPr lang="en-US" sz="1500" b="1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97C9E76-06C0-B644-B01C-DF14B3312E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1938" y="5263641"/>
                  <a:ext cx="760892" cy="337405"/>
                </a:xfrm>
                <a:prstGeom prst="rect">
                  <a:avLst/>
                </a:prstGeom>
                <a:blipFill>
                  <a:blip r:embed="rId12"/>
                  <a:stretch>
                    <a:fillRect l="-6522" r="-2174" b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9" name="Oval 78">
            <a:extLst>
              <a:ext uri="{FF2B5EF4-FFF2-40B4-BE49-F238E27FC236}">
                <a16:creationId xmlns:a16="http://schemas.microsoft.com/office/drawing/2014/main" id="{C0B83440-4643-4449-A547-3495E0ADFFD7}"/>
              </a:ext>
            </a:extLst>
          </p:cNvPr>
          <p:cNvSpPr/>
          <p:nvPr/>
        </p:nvSpPr>
        <p:spPr>
          <a:xfrm>
            <a:off x="2747864" y="1241585"/>
            <a:ext cx="81030" cy="805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7A071AC-CB24-9E4C-9FC9-8C7674B28A6B}"/>
                  </a:ext>
                </a:extLst>
              </p:cNvPr>
              <p:cNvSpPr txBox="1"/>
              <p:nvPr/>
            </p:nvSpPr>
            <p:spPr>
              <a:xfrm>
                <a:off x="1133421" y="4300677"/>
                <a:ext cx="4397038" cy="545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𝑡𝑟𝑢𝑛𝑘</m:t>
                              </m:r>
                            </m:sub>
                          </m:sSub>
                        </m:num>
                        <m:den>
                          <m:r>
                            <a:rPr lang="en-US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𝑟𝑜𝑜𝑡</m:t>
                                  </m:r>
                                </m:sub>
                              </m:sSub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𝑡𝑟𝑢𝑛𝑘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𝑟𝑜𝑜𝑡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𝑡𝑟𝑢𝑛𝑐𝑘</m:t>
                              </m:r>
                            </m:sub>
                          </m:sSub>
                        </m:den>
                      </m:f>
                      <m:r>
                        <a:rPr lang="en-US" sz="15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𝑡𝑟𝑢𝑛𝑐𝑘</m:t>
                                  </m:r>
                                </m:sub>
                              </m:sSub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𝑚𝑒𝑠𝑜𝑝h𝑙𝑙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𝑝𝑙𝑎𝑛𝑡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5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𝑡𝑟𝑢𝑛𝑐𝑘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37A071AC-CB24-9E4C-9FC9-8C7674B28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421" y="4300677"/>
                <a:ext cx="4397038" cy="545277"/>
              </a:xfrm>
              <a:prstGeom prst="rect">
                <a:avLst/>
              </a:prstGeom>
              <a:blipFill>
                <a:blip r:embed="rId13"/>
                <a:stretch>
                  <a:fillRect l="-288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A0079BB-633E-3640-8D48-F9D06F5D44C9}"/>
              </a:ext>
            </a:extLst>
          </p:cNvPr>
          <p:cNvCxnSpPr>
            <a:cxnSpLocks/>
            <a:endCxn id="37" idx="3"/>
          </p:cNvCxnSpPr>
          <p:nvPr/>
        </p:nvCxnSpPr>
        <p:spPr>
          <a:xfrm flipV="1">
            <a:off x="3292461" y="1044525"/>
            <a:ext cx="905002" cy="13171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9D2FC13-6E2E-BC4B-95AA-F78AD603E89B}"/>
              </a:ext>
            </a:extLst>
          </p:cNvPr>
          <p:cNvCxnSpPr>
            <a:cxnSpLocks/>
          </p:cNvCxnSpPr>
          <p:nvPr/>
        </p:nvCxnSpPr>
        <p:spPr>
          <a:xfrm flipH="1" flipV="1">
            <a:off x="4507973" y="547649"/>
            <a:ext cx="5628" cy="48173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95B664-A790-C045-8720-7A59261F0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B9BFF-8D44-6140-B800-6BC226C1A6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98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D0067A-2EE5-D541-9761-740AC9969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641" y="327347"/>
            <a:ext cx="8676717" cy="452582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Model for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b="1" baseline="-25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oogle Shape;204;p21">
            <a:extLst>
              <a:ext uri="{FF2B5EF4-FFF2-40B4-BE49-F238E27FC236}">
                <a16:creationId xmlns:a16="http://schemas.microsoft.com/office/drawing/2014/main" id="{49E52968-916B-554A-ACF6-5D669D85194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9687" y="944080"/>
            <a:ext cx="6064623" cy="294211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6FD777-EE4B-FE49-887D-8521059F41CE}"/>
              </a:ext>
            </a:extLst>
          </p:cNvPr>
          <p:cNvSpPr txBox="1"/>
          <p:nvPr/>
        </p:nvSpPr>
        <p:spPr>
          <a:xfrm>
            <a:off x="331470" y="3886199"/>
            <a:ext cx="85788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Relates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2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2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exogenous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environmental parameters (VPD, PAR, </a:t>
            </a:r>
            <a:r>
              <a:rPr lang="el-G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Ψ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Ignores correlation between assimilation (A) and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2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sz="22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about the transient state?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FC10C-1488-CA4F-8021-217FA61145B5}"/>
              </a:ext>
            </a:extLst>
          </p:cNvPr>
          <p:cNvSpPr txBox="1"/>
          <p:nvPr/>
        </p:nvSpPr>
        <p:spPr>
          <a:xfrm>
            <a:off x="1539687" y="1257301"/>
            <a:ext cx="5729794" cy="1569660"/>
          </a:xfrm>
          <a:prstGeom prst="rect">
            <a:avLst/>
          </a:prstGeom>
          <a:solidFill>
            <a:schemeClr val="lt1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in addition to the effects of </a:t>
            </a:r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endogenous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 impacted by soil-root-plant processes  (soil, rhizosphere, and plant hydraulics.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Brodribb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2003)</a:t>
            </a:r>
          </a:p>
        </p:txBody>
      </p:sp>
    </p:spTree>
    <p:extLst>
      <p:ext uri="{BB962C8B-B14F-4D97-AF65-F5344CB8AC3E}">
        <p14:creationId xmlns:p14="http://schemas.microsoft.com/office/powerpoint/2010/main" val="217058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53B50B-9275-5544-AEFA-8189A6B1F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320" y="373452"/>
            <a:ext cx="8676717" cy="452582"/>
          </a:xfrm>
        </p:spPr>
        <p:txBody>
          <a:bodyPr/>
          <a:lstStyle/>
          <a:p>
            <a:pPr algn="ctr"/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5590A9-1106-C44C-8284-E1197F106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140" y="914400"/>
            <a:ext cx="7157602" cy="41675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256E842-16B6-AC42-8265-F162642B808E}"/>
                  </a:ext>
                </a:extLst>
              </p:cNvPr>
              <p:cNvSpPr txBox="1"/>
              <p:nvPr/>
            </p:nvSpPr>
            <p:spPr>
              <a:xfrm>
                <a:off x="5715916" y="3140569"/>
                <a:ext cx="1463040" cy="421782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≤ </a:t>
                </a:r>
                <a:r>
                  <a:rPr lang="el-GR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</a:t>
                </a:r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≤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  <m:r>
                          <a:rPr lang="en-US" sz="16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−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𝑐𝑝</m:t>
                        </m:r>
                      </m:num>
                      <m:den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𝑎𝐷</m:t>
                        </m:r>
                      </m:den>
                    </m:f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256E842-16B6-AC42-8265-F162642B8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916" y="3140569"/>
                <a:ext cx="1463040" cy="421782"/>
              </a:xfrm>
              <a:prstGeom prst="rect">
                <a:avLst/>
              </a:prstGeom>
              <a:blipFill>
                <a:blip r:embed="rId5"/>
                <a:stretch>
                  <a:fillRect l="-1709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E9A823-E66C-0342-A980-BBD3A5B685AB}"/>
              </a:ext>
            </a:extLst>
          </p:cNvPr>
          <p:cNvCxnSpPr>
            <a:cxnSpLocks/>
          </p:cNvCxnSpPr>
          <p:nvPr/>
        </p:nvCxnSpPr>
        <p:spPr>
          <a:xfrm flipH="1">
            <a:off x="4914900" y="3360420"/>
            <a:ext cx="801016" cy="514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18BF4DF-E477-1040-8DB9-2C7B9547296D}"/>
              </a:ext>
            </a:extLst>
          </p:cNvPr>
          <p:cNvSpPr txBox="1"/>
          <p:nvPr/>
        </p:nvSpPr>
        <p:spPr>
          <a:xfrm>
            <a:off x="125730" y="3151576"/>
            <a:ext cx="1943100" cy="5847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Pontryagin’s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maximum principle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925775F-DAC3-274E-9342-7043F7F51A4A}"/>
              </a:ext>
            </a:extLst>
          </p:cNvPr>
          <p:cNvCxnSpPr>
            <a:cxnSpLocks/>
          </p:cNvCxnSpPr>
          <p:nvPr/>
        </p:nvCxnSpPr>
        <p:spPr>
          <a:xfrm>
            <a:off x="1314450" y="3736351"/>
            <a:ext cx="1038624" cy="218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F68C1AE-37B8-B543-8046-A64680C7E817}"/>
              </a:ext>
            </a:extLst>
          </p:cNvPr>
          <p:cNvSpPr txBox="1"/>
          <p:nvPr/>
        </p:nvSpPr>
        <p:spPr>
          <a:xfrm>
            <a:off x="5606578" y="2143184"/>
            <a:ext cx="1987904" cy="58477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cell water relation to calculate </a:t>
            </a:r>
            <a:r>
              <a:rPr lang="el-G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AA4F21A-8645-F04D-A5D8-8CE2417EDAD8}"/>
              </a:ext>
            </a:extLst>
          </p:cNvPr>
          <p:cNvCxnSpPr/>
          <p:nvPr/>
        </p:nvCxnSpPr>
        <p:spPr>
          <a:xfrm>
            <a:off x="6447436" y="2737993"/>
            <a:ext cx="0" cy="402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F2E8D2C-E47D-C846-A7C5-67617BED243B}"/>
              </a:ext>
            </a:extLst>
          </p:cNvPr>
          <p:cNvSpPr txBox="1"/>
          <p:nvPr/>
        </p:nvSpPr>
        <p:spPr>
          <a:xfrm>
            <a:off x="77012" y="2069732"/>
            <a:ext cx="2163268" cy="83099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 with parameters in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Delwiche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(P, V, </a:t>
            </a:r>
            <a:r>
              <a:rPr lang="el-G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05E1A8D-5F39-C140-8A0F-4513B24E130C}"/>
              </a:ext>
            </a:extLst>
          </p:cNvPr>
          <p:cNvCxnSpPr>
            <a:cxnSpLocks/>
          </p:cNvCxnSpPr>
          <p:nvPr/>
        </p:nvCxnSpPr>
        <p:spPr>
          <a:xfrm>
            <a:off x="1549518" y="2667188"/>
            <a:ext cx="1147047" cy="42536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42125FA2-9A8A-EC45-9019-A1B3D6064918}"/>
              </a:ext>
            </a:extLst>
          </p:cNvPr>
          <p:cNvSpPr/>
          <p:nvPr/>
        </p:nvSpPr>
        <p:spPr>
          <a:xfrm>
            <a:off x="3428085" y="1474470"/>
            <a:ext cx="252375" cy="347396"/>
          </a:xfrm>
          <a:prstGeom prst="ellipse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4D4D7B3-4484-2F46-98F7-38D90C1E9B01}"/>
              </a:ext>
            </a:extLst>
          </p:cNvPr>
          <p:cNvSpPr/>
          <p:nvPr/>
        </p:nvSpPr>
        <p:spPr>
          <a:xfrm>
            <a:off x="4766310" y="3874770"/>
            <a:ext cx="228600" cy="218429"/>
          </a:xfrm>
          <a:prstGeom prst="ellipse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877706-DA92-C04F-8A04-63D17D8F0452}"/>
              </a:ext>
            </a:extLst>
          </p:cNvPr>
          <p:cNvSpPr txBox="1"/>
          <p:nvPr/>
        </p:nvSpPr>
        <p:spPr>
          <a:xfrm>
            <a:off x="7273494" y="4774195"/>
            <a:ext cx="1500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Katul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al, 2009)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9D4604A-6A4D-5C44-A34C-A4570548C67A}"/>
                  </a:ext>
                </a:extLst>
              </p:cNvPr>
              <p:cNvSpPr txBox="1"/>
              <p:nvPr/>
            </p:nvSpPr>
            <p:spPr>
              <a:xfrm>
                <a:off x="5487318" y="1463040"/>
                <a:ext cx="1987904" cy="421397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  <m:r>
                          <a:rPr lang="en-US" sz="1600" b="0" i="1" baseline="-25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−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𝑐𝑡𝑎</m:t>
                        </m:r>
                      </m:num>
                      <m:den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  <m:r>
                          <a:rPr lang="en-US" sz="1600" i="1" baseline="-25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Delwiche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9D4604A-6A4D-5C44-A34C-A4570548C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318" y="1463040"/>
                <a:ext cx="1987904" cy="421397"/>
              </a:xfrm>
              <a:prstGeom prst="rect">
                <a:avLst/>
              </a:prstGeom>
              <a:blipFill>
                <a:blip r:embed="rId6"/>
                <a:stretch>
                  <a:fillRect l="-1899" b="-2857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DB30CDB7-882C-4A42-8CBC-0B463C3DD1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666" y="2571750"/>
            <a:ext cx="936096" cy="31553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7BCCB0B-F2F4-EC43-AE96-90F0AA69F117}"/>
              </a:ext>
            </a:extLst>
          </p:cNvPr>
          <p:cNvSpPr txBox="1"/>
          <p:nvPr/>
        </p:nvSpPr>
        <p:spPr>
          <a:xfrm>
            <a:off x="8847438" y="485620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78712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  <p:bldP spid="24" grpId="0" animBg="1"/>
      <p:bldP spid="29" grpId="0" animBg="1"/>
      <p:bldP spid="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230EE6D-DD54-1B49-8268-B61713C8A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470" y="307271"/>
            <a:ext cx="3383530" cy="398688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9B27311-F503-0C44-B6D9-7299CD3B8DD5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1364" y="795647"/>
                <a:ext cx="6684172" cy="4306779"/>
              </a:xfrm>
            </p:spPr>
            <p:txBody>
              <a:bodyPr/>
              <a:lstStyle/>
              <a:p>
                <a:r>
                  <a:rPr lang="en-US" sz="1800" u="sng" dirty="0">
                    <a:solidFill>
                      <a:schemeClr val="tx1"/>
                    </a:solidFill>
                    <a:latin typeface="Calibri" panose="020F0502020204030204" pitchFamily="34" charset="0"/>
                    <a:ea typeface="Times New Roman"/>
                    <a:cs typeface="Calibri" panose="020F0502020204030204" pitchFamily="34" charset="0"/>
                    <a:sym typeface="Times New Roman"/>
                  </a:rPr>
                  <a:t>Soil-Plant-Atmosphere-Continuum model (SPAC)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1800" dirty="0">
                    <a:solidFill>
                      <a:srgbClr val="000000"/>
                    </a:solidFill>
                    <a:latin typeface="Calibri" panose="020F0502020204030204" pitchFamily="34" charset="0"/>
                    <a:ea typeface="Times New Roman"/>
                    <a:cs typeface="Calibri" panose="020F0502020204030204" pitchFamily="34" charset="0"/>
                    <a:sym typeface="Times New Roman"/>
                  </a:rPr>
                  <a:t>Important for water management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1800" dirty="0">
                    <a:solidFill>
                      <a:srgbClr val="000000"/>
                    </a:solidFill>
                    <a:latin typeface="Calibri" panose="020F0502020204030204" pitchFamily="34" charset="0"/>
                    <a:ea typeface="Times New Roman"/>
                    <a:cs typeface="Calibri" panose="020F0502020204030204" pitchFamily="34" charset="0"/>
                    <a:sym typeface="Times New Roman"/>
                  </a:rPr>
                  <a:t>Basis for “digital twin”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1800" dirty="0">
                    <a:solidFill>
                      <a:srgbClr val="000000"/>
                    </a:solidFill>
                    <a:latin typeface="Calibri" panose="020F0502020204030204" pitchFamily="34" charset="0"/>
                    <a:ea typeface="Times New Roman"/>
                    <a:cs typeface="Calibri" panose="020F0502020204030204" pitchFamily="34" charset="0"/>
                    <a:sym typeface="Times New Roman"/>
                  </a:rPr>
                  <a:t>Stomatal conductance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Calibri" panose="020F0502020204030204" pitchFamily="34" charset="0"/>
                            <a:sym typeface="Times New Roman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Calibri" panose="020F0502020204030204" pitchFamily="34" charset="0"/>
                            <a:sym typeface="Times New Roman"/>
                          </a:rPr>
                          <m:t>g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Calibri" panose="020F0502020204030204" pitchFamily="34" charset="0"/>
                            <a:sym typeface="Times New Roman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000000"/>
                    </a:solidFill>
                    <a:latin typeface="Calibri" panose="020F0502020204030204" pitchFamily="34" charset="0"/>
                    <a:ea typeface="Times New Roman"/>
                    <a:cs typeface="Calibri" panose="020F0502020204030204" pitchFamily="34" charset="0"/>
                    <a:sym typeface="Times New Roman"/>
                  </a:rPr>
                  <a:t>) is key in modeling water transport in SPAC</a:t>
                </a:r>
              </a:p>
              <a:p>
                <a:pPr marL="533400" lvl="1" indent="0">
                  <a:buNone/>
                </a:pPr>
                <a:endParaRPr lang="en-US" sz="1800" dirty="0">
                  <a:solidFill>
                    <a:srgbClr val="000000"/>
                  </a:solidFill>
                  <a:latin typeface="Calibri" panose="020F0502020204030204" pitchFamily="34" charset="0"/>
                  <a:ea typeface="Times New Roman"/>
                  <a:cs typeface="Calibri" panose="020F0502020204030204" pitchFamily="34" charset="0"/>
                  <a:sym typeface="Times New Roman"/>
                </a:endParaRPr>
              </a:p>
              <a:p>
                <a:pPr marL="533400" lvl="1" indent="0">
                  <a:buNone/>
                </a:pPr>
                <a:endParaRPr lang="en-US" sz="1800" dirty="0">
                  <a:solidFill>
                    <a:srgbClr val="000000"/>
                  </a:solidFill>
                  <a:latin typeface="Calibri" panose="020F0502020204030204" pitchFamily="34" charset="0"/>
                  <a:ea typeface="Times New Roman"/>
                  <a:cs typeface="Calibri" panose="020F0502020204030204" pitchFamily="34" charset="0"/>
                  <a:sym typeface="Times New Roman"/>
                </a:endParaRPr>
              </a:p>
              <a:p>
                <a:r>
                  <a:rPr lang="en-US" sz="1800" u="sng" dirty="0">
                    <a:solidFill>
                      <a:schemeClr val="tx1"/>
                    </a:solidFill>
                    <a:latin typeface="Calibri" panose="020F0502020204030204" pitchFamily="34" charset="0"/>
                    <a:ea typeface="Times New Roman"/>
                    <a:cs typeface="Calibri" panose="020F0502020204030204" pitchFamily="34" charset="0"/>
                    <a:sym typeface="Times New Roman"/>
                  </a:rPr>
                  <a:t>Current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Calibri" panose="020F0502020204030204" pitchFamily="34" charset="0"/>
                            <a:sym typeface="Times New Roman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Calibri" panose="020F0502020204030204" pitchFamily="34" charset="0"/>
                            <a:sym typeface="Times New Roman"/>
                          </a:rPr>
                          <m:t>g</m:t>
                        </m:r>
                      </m:e>
                      <m:sub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Times New Roman"/>
                            <a:cs typeface="Calibri" panose="020F0502020204030204" pitchFamily="34" charset="0"/>
                            <a:sym typeface="Times New Roman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800" u="sng" dirty="0">
                    <a:solidFill>
                      <a:schemeClr val="tx1"/>
                    </a:solidFill>
                    <a:latin typeface="Calibri" panose="020F0502020204030204" pitchFamily="34" charset="0"/>
                    <a:ea typeface="Times New Roman"/>
                    <a:cs typeface="Calibri" panose="020F0502020204030204" pitchFamily="34" charset="0"/>
                    <a:sym typeface="Times New Roman"/>
                  </a:rPr>
                  <a:t> model cannot accurately capture full stomatal response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Empirical approach not dynamical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Mechanistic approach mathematically </a:t>
                </a:r>
              </a:p>
              <a:p>
                <a:pPr marL="533400" lvl="1" indent="0"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complex</a:t>
                </a:r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9B27311-F503-0C44-B6D9-7299CD3B8D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1364" y="795647"/>
                <a:ext cx="6684172" cy="4306779"/>
              </a:xfrm>
              <a:blipFill>
                <a:blip r:embed="rId4"/>
                <a:stretch>
                  <a:fillRect t="-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80632DB1-23DE-F648-9B70-1D098A38E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99" y="319356"/>
            <a:ext cx="8676717" cy="570330"/>
          </a:xfrm>
        </p:spPr>
        <p:txBody>
          <a:bodyPr/>
          <a:lstStyle/>
          <a:p>
            <a:pPr algn="ctr"/>
            <a:b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Motivation</a:t>
            </a:r>
            <a:b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C1592-59DC-6E44-92EA-5CA549E79DD4}"/>
              </a:ext>
            </a:extLst>
          </p:cNvPr>
          <p:cNvSpPr txBox="1"/>
          <p:nvPr/>
        </p:nvSpPr>
        <p:spPr>
          <a:xfrm>
            <a:off x="8847438" y="485620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517CD0B-864D-C046-8310-4ADFD0BC7A3B}"/>
                  </a:ext>
                </a:extLst>
              </p:cNvPr>
              <p:cNvSpPr txBox="1"/>
              <p:nvPr/>
            </p:nvSpPr>
            <p:spPr>
              <a:xfrm>
                <a:off x="5479079" y="4399891"/>
                <a:ext cx="3623557" cy="4363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𝑡𝑟𝑢𝑛𝑘</m:t>
                              </m:r>
                            </m:sub>
                          </m:sSub>
                        </m:num>
                        <m:den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𝑟𝑜𝑜𝑡</m:t>
                                  </m:r>
                                </m:sub>
                              </m:s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𝑡𝑟𝑢𝑛𝑘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𝑟𝑜𝑜𝑡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𝑡𝑟𝑢𝑛𝑐𝑘</m:t>
                              </m:r>
                            </m:sub>
                          </m:sSub>
                        </m:den>
                      </m:f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𝑡𝑟𝑢𝑛𝑐𝑘</m:t>
                                  </m:r>
                                </m:sub>
                              </m:s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𝑚𝑒𝑠𝑜𝑝h𝑙𝑙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𝑝𝑙𝑎𝑛𝑡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𝑡𝑟𝑢𝑛𝑐𝑘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517CD0B-864D-C046-8310-4ADFD0BC7A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9079" y="4399891"/>
                <a:ext cx="3623557" cy="436338"/>
              </a:xfrm>
              <a:prstGeom prst="rect">
                <a:avLst/>
              </a:prstGeom>
              <a:blipFill>
                <a:blip r:embed="rId5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87331B8C-174F-4840-8FFD-D00743E95E4E}"/>
              </a:ext>
            </a:extLst>
          </p:cNvPr>
          <p:cNvSpPr/>
          <p:nvPr/>
        </p:nvSpPr>
        <p:spPr>
          <a:xfrm>
            <a:off x="6317673" y="2949036"/>
            <a:ext cx="605641" cy="304803"/>
          </a:xfrm>
          <a:prstGeom prst="ellipse">
            <a:avLst/>
          </a:prstGeom>
          <a:noFill/>
          <a:ln w="158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809CD6-0C00-4248-A4CD-9EF7D09DDD57}"/>
              </a:ext>
            </a:extLst>
          </p:cNvPr>
          <p:cNvCxnSpPr>
            <a:cxnSpLocks/>
          </p:cNvCxnSpPr>
          <p:nvPr/>
        </p:nvCxnSpPr>
        <p:spPr>
          <a:xfrm flipH="1">
            <a:off x="5997039" y="3313216"/>
            <a:ext cx="617518" cy="117699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78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RÃ©sultats de recherche d'images pour Â«Â guard cells and epidermal cellsÂ Â»">
            <a:extLst>
              <a:ext uri="{FF2B5EF4-FFF2-40B4-BE49-F238E27FC236}">
                <a16:creationId xmlns:a16="http://schemas.microsoft.com/office/drawing/2014/main" id="{DF215527-DADF-3840-A7A5-8932E829D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188" y="3751208"/>
            <a:ext cx="2488114" cy="122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B27311-F503-0C44-B6D9-7299CD3B8D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8130" y="2042205"/>
            <a:ext cx="6958933" cy="2781939"/>
          </a:xfrm>
        </p:spPr>
        <p:txBody>
          <a:bodyPr/>
          <a:lstStyle/>
          <a:p>
            <a:r>
              <a:rPr lang="en-US" sz="1800" u="sng" dirty="0">
                <a:solidFill>
                  <a:srgbClr val="000000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Stomata as control system (valve-like)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Regulatory role of stomata</a:t>
            </a:r>
          </a:p>
          <a:p>
            <a:pPr lvl="2">
              <a:buFont typeface="Wingdings" pitchFamily="2" charset="2"/>
              <a:buChar char="§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Positive feedforward from photosynthesis</a:t>
            </a:r>
          </a:p>
          <a:p>
            <a:pPr lvl="2">
              <a:buFont typeface="Wingdings" pitchFamily="2" charset="2"/>
              <a:buChar char="§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Negative feedback from leaf water potential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Short-term dynamics</a:t>
            </a:r>
          </a:p>
          <a:p>
            <a:pPr lvl="2">
              <a:buFont typeface="Wingdings" pitchFamily="2" charset="2"/>
              <a:buChar char="§"/>
            </a:pP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No diurnal rhythm of radiation and temperature</a:t>
            </a:r>
          </a:p>
          <a:p>
            <a:pPr marL="533400" lvl="1" indent="0">
              <a:buNone/>
            </a:pPr>
            <a:endParaRPr lang="en-US" sz="28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6" descr="1 in. NPT Green Jar Top Valve">
            <a:extLst>
              <a:ext uri="{FF2B5EF4-FFF2-40B4-BE49-F238E27FC236}">
                <a16:creationId xmlns:a16="http://schemas.microsoft.com/office/drawing/2014/main" id="{A02F1CEC-3819-F740-912E-35D34F9C0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978" y="1640545"/>
            <a:ext cx="1359804" cy="135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0632DB1-23DE-F648-9B70-1D098A38E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99" y="319356"/>
            <a:ext cx="8676717" cy="570330"/>
          </a:xfrm>
        </p:spPr>
        <p:txBody>
          <a:bodyPr/>
          <a:lstStyle/>
          <a:p>
            <a:pPr algn="ctr"/>
            <a:b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Stomatal Optimization Theory</a:t>
            </a:r>
            <a:b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C1592-59DC-6E44-92EA-5CA549E79DD4}"/>
              </a:ext>
            </a:extLst>
          </p:cNvPr>
          <p:cNvSpPr txBox="1"/>
          <p:nvPr/>
        </p:nvSpPr>
        <p:spPr>
          <a:xfrm>
            <a:off x="8847438" y="485620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01A526-BB4D-E741-892F-486314C4D929}"/>
              </a:ext>
            </a:extLst>
          </p:cNvPr>
          <p:cNvCxnSpPr>
            <a:cxnSpLocks/>
          </p:cNvCxnSpPr>
          <p:nvPr/>
        </p:nvCxnSpPr>
        <p:spPr>
          <a:xfrm>
            <a:off x="7505880" y="2912667"/>
            <a:ext cx="0" cy="75085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4DB1E89-1AA1-E743-96B3-5C53658BE498}"/>
              </a:ext>
            </a:extLst>
          </p:cNvPr>
          <p:cNvSpPr/>
          <p:nvPr/>
        </p:nvSpPr>
        <p:spPr>
          <a:xfrm>
            <a:off x="580901" y="1070109"/>
            <a:ext cx="3177917" cy="502354"/>
          </a:xfrm>
          <a:prstGeom prst="rect">
            <a:avLst/>
          </a:prstGeom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Photosynthetic Carbon Gain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6B2FF9-7E30-4C4D-ACA6-F65CC6ECC1CC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 flipV="1">
            <a:off x="3758818" y="1318328"/>
            <a:ext cx="1213415" cy="2958"/>
          </a:xfrm>
          <a:prstGeom prst="straightConnector1">
            <a:avLst/>
          </a:prstGeom>
          <a:ln w="158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81CC32F-5C39-F94A-B61D-6C427CD20FFF}"/>
              </a:ext>
            </a:extLst>
          </p:cNvPr>
          <p:cNvSpPr txBox="1"/>
          <p:nvPr/>
        </p:nvSpPr>
        <p:spPr>
          <a:xfrm>
            <a:off x="3840872" y="936909"/>
            <a:ext cx="1076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trade-off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C78C194-A338-9347-B587-B89210B238CD}"/>
              </a:ext>
            </a:extLst>
          </p:cNvPr>
          <p:cNvSpPr/>
          <p:nvPr/>
        </p:nvSpPr>
        <p:spPr>
          <a:xfrm>
            <a:off x="3788310" y="912016"/>
            <a:ext cx="1154430" cy="400110"/>
          </a:xfrm>
          <a:prstGeom prst="ellipse">
            <a:avLst/>
          </a:prstGeom>
          <a:noFill/>
          <a:ln w="1587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3F61A2-021C-6D40-8889-C3A9482CC5C6}"/>
              </a:ext>
            </a:extLst>
          </p:cNvPr>
          <p:cNvSpPr/>
          <p:nvPr/>
        </p:nvSpPr>
        <p:spPr>
          <a:xfrm>
            <a:off x="4972233" y="1067151"/>
            <a:ext cx="3015974" cy="502354"/>
          </a:xfrm>
          <a:prstGeom prst="rect">
            <a:avLst/>
          </a:prstGeom>
          <a:ln w="158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Transpirational Water Loss</a:t>
            </a:r>
          </a:p>
        </p:txBody>
      </p:sp>
    </p:spTree>
    <p:extLst>
      <p:ext uri="{BB962C8B-B14F-4D97-AF65-F5344CB8AC3E}">
        <p14:creationId xmlns:p14="http://schemas.microsoft.com/office/powerpoint/2010/main" val="56937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B27311-F503-0C44-B6D9-7299CD3B8D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06877" y="659412"/>
            <a:ext cx="9250878" cy="4319903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180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Objective function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the form of a profit function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Carbon gain maximization 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Water loss minimization</a:t>
            </a:r>
          </a:p>
          <a:p>
            <a:pPr lvl="2"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Variables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Independent variable: temperature, wind speed, solar radiation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Dependent variable: stomatal conductance (</a:t>
            </a:r>
            <a:r>
              <a:rPr lang="en-US" sz="1800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1800" i="1" baseline="-25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 </a:t>
            </a:r>
          </a:p>
          <a:p>
            <a:pPr lvl="2"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Constraints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Farquhar’s photosynthesis model for carbon demand (</a:t>
            </a:r>
            <a:r>
              <a:rPr lang="en-US" sz="18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Delwiche’s hydraulic model for water lose (</a:t>
            </a:r>
            <a:r>
              <a:rPr lang="en-US" sz="18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533400" lvl="1" indent="0">
              <a:buNone/>
            </a:pPr>
            <a:endParaRPr lang="en-US" sz="22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lvl="1" indent="0">
              <a:buNone/>
            </a:pPr>
            <a:endParaRPr lang="en-US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632DB1-23DE-F648-9B70-1D098A38E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99" y="242081"/>
            <a:ext cx="8676717" cy="570330"/>
          </a:xfrm>
        </p:spPr>
        <p:txBody>
          <a:bodyPr/>
          <a:lstStyle/>
          <a:p>
            <a:pPr algn="ctr"/>
            <a:b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 Statement</a:t>
            </a:r>
            <a:b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AC1592-59DC-6E44-92EA-5CA549E79DD4}"/>
              </a:ext>
            </a:extLst>
          </p:cNvPr>
          <p:cNvSpPr txBox="1"/>
          <p:nvPr/>
        </p:nvSpPr>
        <p:spPr>
          <a:xfrm>
            <a:off x="8847438" y="485620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pic>
        <p:nvPicPr>
          <p:cNvPr id="5" name="Picture 5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806E0B48-9237-4B07-98D6-E0B32022D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420" y="719417"/>
            <a:ext cx="3104254" cy="18523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66FCD2-1E30-9342-840C-FC481FBACFC7}"/>
              </a:ext>
            </a:extLst>
          </p:cNvPr>
          <p:cNvSpPr txBox="1"/>
          <p:nvPr/>
        </p:nvSpPr>
        <p:spPr>
          <a:xfrm>
            <a:off x="7705138" y="2464028"/>
            <a:ext cx="12698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(Arizona State University)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291E2A-4A82-254A-987C-21E8EBC84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833" y="985932"/>
            <a:ext cx="406260" cy="48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7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FA18AF-0FF3-1B47-8507-9D3B95AC3B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5753" y="891540"/>
            <a:ext cx="8678863" cy="3737610"/>
          </a:xfrm>
        </p:spPr>
        <p:txBody>
          <a:bodyPr/>
          <a:lstStyle/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Simulate water and osmotic solute flow among the cells and around the stomata complex</a:t>
            </a:r>
          </a:p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Reductions in guard cell turgor are caused by the water potential drawdown associated with the transpirational flux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2EF2CD-91F0-0E49-9569-846BB3DAE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99" y="313228"/>
            <a:ext cx="8676717" cy="674370"/>
          </a:xfrm>
        </p:spPr>
        <p:txBody>
          <a:bodyPr/>
          <a:lstStyle/>
          <a:p>
            <a:pPr algn="ctr"/>
            <a:r>
              <a:rPr lang="en-US" sz="3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Delwiche</a:t>
            </a:r>
            <a:r>
              <a:rPr lang="en-US" sz="3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Hydraulic Model</a:t>
            </a:r>
            <a:endParaRPr lang="en-US" sz="3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CDA81B-3266-C246-9C1B-525249470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321" y="2535627"/>
            <a:ext cx="2261987" cy="169790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4A1EFF5-1583-0A45-AC72-D519721262F3}"/>
              </a:ext>
            </a:extLst>
          </p:cNvPr>
          <p:cNvSpPr/>
          <p:nvPr/>
        </p:nvSpPr>
        <p:spPr>
          <a:xfrm>
            <a:off x="7700010" y="2517878"/>
            <a:ext cx="365760" cy="325755"/>
          </a:xfrm>
          <a:prstGeom prst="ellipse">
            <a:avLst/>
          </a:prstGeom>
          <a:noFill/>
          <a:ln w="1587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FF82B0-A9B1-BC45-B526-7A63ABCF3049}"/>
              </a:ext>
            </a:extLst>
          </p:cNvPr>
          <p:cNvSpPr txBox="1"/>
          <p:nvPr/>
        </p:nvSpPr>
        <p:spPr>
          <a:xfrm>
            <a:off x="8875673" y="489727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4</a:t>
            </a:r>
          </a:p>
        </p:txBody>
      </p:sp>
      <p:pic>
        <p:nvPicPr>
          <p:cNvPr id="9" name="Image 5">
            <a:extLst>
              <a:ext uri="{FF2B5EF4-FFF2-40B4-BE49-F238E27FC236}">
                <a16:creationId xmlns:a16="http://schemas.microsoft.com/office/drawing/2014/main" id="{6AD75A7A-2567-B747-A2B6-17A91CD7C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749" y="2495018"/>
            <a:ext cx="1384778" cy="60584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4D54644-BF77-834A-9102-E6C6E18C8635}"/>
              </a:ext>
            </a:extLst>
          </p:cNvPr>
          <p:cNvSpPr/>
          <p:nvPr/>
        </p:nvSpPr>
        <p:spPr>
          <a:xfrm>
            <a:off x="578806" y="2576396"/>
            <a:ext cx="365760" cy="325755"/>
          </a:xfrm>
          <a:prstGeom prst="ellipse">
            <a:avLst/>
          </a:prstGeom>
          <a:noFill/>
          <a:ln w="1587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6">
            <a:extLst>
              <a:ext uri="{FF2B5EF4-FFF2-40B4-BE49-F238E27FC236}">
                <a16:creationId xmlns:a16="http://schemas.microsoft.com/office/drawing/2014/main" id="{9A982D51-5D36-0245-91ED-FB7C2A56B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602" y="2957745"/>
            <a:ext cx="3733800" cy="1370415"/>
          </a:xfrm>
          <a:prstGeom prst="rect">
            <a:avLst/>
          </a:prstGeom>
        </p:spPr>
      </p:pic>
      <p:pic>
        <p:nvPicPr>
          <p:cNvPr id="12" name="Image 14">
            <a:extLst>
              <a:ext uri="{FF2B5EF4-FFF2-40B4-BE49-F238E27FC236}">
                <a16:creationId xmlns:a16="http://schemas.microsoft.com/office/drawing/2014/main" id="{3A71CA72-9883-4946-8F7B-DB0059123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700" y="4183099"/>
            <a:ext cx="1318200" cy="355914"/>
          </a:xfrm>
          <a:prstGeom prst="rect">
            <a:avLst/>
          </a:prstGeom>
        </p:spPr>
      </p:pic>
      <p:pic>
        <p:nvPicPr>
          <p:cNvPr id="13" name="Image 15">
            <a:extLst>
              <a:ext uri="{FF2B5EF4-FFF2-40B4-BE49-F238E27FC236}">
                <a16:creationId xmlns:a16="http://schemas.microsoft.com/office/drawing/2014/main" id="{941FFAB6-185F-0345-A2DF-C39659D013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403" y="4578117"/>
            <a:ext cx="1336384" cy="4553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8420E41-A14E-A741-BA4B-D6319D8CD56B}"/>
              </a:ext>
            </a:extLst>
          </p:cNvPr>
          <p:cNvSpPr txBox="1"/>
          <p:nvPr/>
        </p:nvSpPr>
        <p:spPr>
          <a:xfrm>
            <a:off x="3766332" y="4312086"/>
            <a:ext cx="3058851" cy="64633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coupled, nonlinear 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ordinary differential equations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85071BA-CE20-994D-9940-1A81FD3FD6DD}"/>
              </a:ext>
            </a:extLst>
          </p:cNvPr>
          <p:cNvCxnSpPr>
            <a:cxnSpLocks/>
          </p:cNvCxnSpPr>
          <p:nvPr/>
        </p:nvCxnSpPr>
        <p:spPr>
          <a:xfrm flipH="1">
            <a:off x="578806" y="3732651"/>
            <a:ext cx="1022371" cy="61772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9749779-DF6B-4244-ADAF-E9EDD279D131}"/>
              </a:ext>
            </a:extLst>
          </p:cNvPr>
          <p:cNvCxnSpPr>
            <a:cxnSpLocks/>
          </p:cNvCxnSpPr>
          <p:nvPr/>
        </p:nvCxnSpPr>
        <p:spPr>
          <a:xfrm flipH="1">
            <a:off x="578806" y="4183099"/>
            <a:ext cx="1022371" cy="16727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71BD0DE-53D0-9940-AAAA-0E6A34D756F2}"/>
              </a:ext>
            </a:extLst>
          </p:cNvPr>
          <p:cNvCxnSpPr>
            <a:cxnSpLocks/>
          </p:cNvCxnSpPr>
          <p:nvPr/>
        </p:nvCxnSpPr>
        <p:spPr>
          <a:xfrm flipH="1">
            <a:off x="496749" y="4419907"/>
            <a:ext cx="764361" cy="34260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 4">
            <a:extLst>
              <a:ext uri="{FF2B5EF4-FFF2-40B4-BE49-F238E27FC236}">
                <a16:creationId xmlns:a16="http://schemas.microsoft.com/office/drawing/2014/main" id="{0544FE94-BEDB-5340-835B-302340202D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6992" y="2824496"/>
            <a:ext cx="1600200" cy="1379483"/>
          </a:xfrm>
          <a:prstGeom prst="rect">
            <a:avLst/>
          </a:prstGeom>
        </p:spPr>
      </p:pic>
      <p:pic>
        <p:nvPicPr>
          <p:cNvPr id="34" name="Image 11">
            <a:extLst>
              <a:ext uri="{FF2B5EF4-FFF2-40B4-BE49-F238E27FC236}">
                <a16:creationId xmlns:a16="http://schemas.microsoft.com/office/drawing/2014/main" id="{28DDB477-3275-1C40-B124-8EEC88E987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2069" y="2489828"/>
            <a:ext cx="1865902" cy="491288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D2BF5C4-FA47-CC4B-BA4E-C33497AED404}"/>
              </a:ext>
            </a:extLst>
          </p:cNvPr>
          <p:cNvCxnSpPr>
            <a:cxnSpLocks/>
          </p:cNvCxnSpPr>
          <p:nvPr/>
        </p:nvCxnSpPr>
        <p:spPr>
          <a:xfrm flipV="1">
            <a:off x="3927849" y="3642952"/>
            <a:ext cx="899143" cy="606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9D48707-B310-2E49-A60E-26301E2B1734}"/>
              </a:ext>
            </a:extLst>
          </p:cNvPr>
          <p:cNvCxnSpPr>
            <a:cxnSpLocks/>
          </p:cNvCxnSpPr>
          <p:nvPr/>
        </p:nvCxnSpPr>
        <p:spPr>
          <a:xfrm flipH="1">
            <a:off x="1500592" y="2757050"/>
            <a:ext cx="551244" cy="14510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E26EB7E-47E6-A744-8D64-C263301D0754}"/>
              </a:ext>
            </a:extLst>
          </p:cNvPr>
          <p:cNvSpPr txBox="1"/>
          <p:nvPr/>
        </p:nvSpPr>
        <p:spPr>
          <a:xfrm>
            <a:off x="7499180" y="4283432"/>
            <a:ext cx="1148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Delwiche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1977)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20622F0-5382-1E45-9F46-9ABA26CE9D37}"/>
              </a:ext>
            </a:extLst>
          </p:cNvPr>
          <p:cNvSpPr/>
          <p:nvPr/>
        </p:nvSpPr>
        <p:spPr>
          <a:xfrm>
            <a:off x="1529033" y="1860131"/>
            <a:ext cx="2040885" cy="491288"/>
          </a:xfrm>
          <a:prstGeom prst="ellipse">
            <a:avLst/>
          </a:prstGeom>
          <a:noFill/>
          <a:ln w="1587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5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544E1A-64E6-4E43-9B80-1A9680F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89" y="388773"/>
            <a:ext cx="8676717" cy="452582"/>
          </a:xfrm>
        </p:spPr>
        <p:txBody>
          <a:bodyPr/>
          <a:lstStyle/>
          <a:p>
            <a:pPr algn="ctr"/>
            <a:r>
              <a:rPr lang="en-US" sz="3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Farquhar Photosynthesis Model</a:t>
            </a:r>
            <a:endParaRPr lang="en-US" sz="3000" b="1" baseline="-25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1B7541-B31F-504D-A833-C5F0C777F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744" y="1753674"/>
            <a:ext cx="6127886" cy="21945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DE6DF1-E8E3-6A47-8D40-D1866618D75B}"/>
              </a:ext>
            </a:extLst>
          </p:cNvPr>
          <p:cNvSpPr txBox="1"/>
          <p:nvPr/>
        </p:nvSpPr>
        <p:spPr>
          <a:xfrm>
            <a:off x="7591881" y="4600838"/>
            <a:ext cx="1106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Katul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2000)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51AD40-84A4-2F4C-9033-F765AF5CCA3A}"/>
              </a:ext>
            </a:extLst>
          </p:cNvPr>
          <p:cNvSpPr txBox="1"/>
          <p:nvPr/>
        </p:nvSpPr>
        <p:spPr>
          <a:xfrm>
            <a:off x="48623" y="1282851"/>
            <a:ext cx="1981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compensation point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36B20B-C394-4941-AD77-CCF25C44E23E}"/>
              </a:ext>
            </a:extLst>
          </p:cNvPr>
          <p:cNvSpPr txBox="1"/>
          <p:nvPr/>
        </p:nvSpPr>
        <p:spPr>
          <a:xfrm>
            <a:off x="94548" y="2098364"/>
            <a:ext cx="16802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Michaelis constant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for CO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fixation and oxygen inhibition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416110-99CC-A245-AADA-90FBF399C766}"/>
              </a:ext>
            </a:extLst>
          </p:cNvPr>
          <p:cNvSpPr txBox="1"/>
          <p:nvPr/>
        </p:nvSpPr>
        <p:spPr>
          <a:xfrm>
            <a:off x="6216586" y="4193551"/>
            <a:ext cx="2194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Oxygen concentration in air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AE00597-0036-F94B-854F-466E9A738694}"/>
              </a:ext>
            </a:extLst>
          </p:cNvPr>
          <p:cNvCxnSpPr>
            <a:cxnSpLocks/>
          </p:cNvCxnSpPr>
          <p:nvPr/>
        </p:nvCxnSpPr>
        <p:spPr>
          <a:xfrm>
            <a:off x="1520191" y="2723562"/>
            <a:ext cx="349113" cy="307777"/>
          </a:xfrm>
          <a:prstGeom prst="straightConnector1">
            <a:avLst/>
          </a:prstGeom>
          <a:ln w="158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A17CBD4-E8D4-534C-AF25-98CC4D564A97}"/>
              </a:ext>
            </a:extLst>
          </p:cNvPr>
          <p:cNvCxnSpPr>
            <a:cxnSpLocks/>
          </p:cNvCxnSpPr>
          <p:nvPr/>
        </p:nvCxnSpPr>
        <p:spPr>
          <a:xfrm>
            <a:off x="1436914" y="1555668"/>
            <a:ext cx="432390" cy="280110"/>
          </a:xfrm>
          <a:prstGeom prst="straightConnector1">
            <a:avLst/>
          </a:prstGeom>
          <a:ln w="158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0816842-5477-5541-99FF-BB170C005223}"/>
              </a:ext>
            </a:extLst>
          </p:cNvPr>
          <p:cNvCxnSpPr>
            <a:cxnSpLocks/>
          </p:cNvCxnSpPr>
          <p:nvPr/>
        </p:nvCxnSpPr>
        <p:spPr>
          <a:xfrm flipH="1" flipV="1">
            <a:off x="5491744" y="3717131"/>
            <a:ext cx="902971" cy="576799"/>
          </a:xfrm>
          <a:prstGeom prst="straightConnector1">
            <a:avLst/>
          </a:prstGeom>
          <a:ln w="158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3BFF8CD-D7F1-2544-A58D-ACD3E4AF3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1209" y="879165"/>
            <a:ext cx="5148828" cy="7684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2B4BFE-05F6-9346-A899-0953654CDCC9}"/>
              </a:ext>
            </a:extLst>
          </p:cNvPr>
          <p:cNvSpPr txBox="1"/>
          <p:nvPr/>
        </p:nvSpPr>
        <p:spPr>
          <a:xfrm>
            <a:off x="8859948" y="4897279"/>
            <a:ext cx="2840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6482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7C640DB-A39C-3F49-B0D3-7EF2112224AD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114301" y="941071"/>
                <a:ext cx="8676716" cy="3539490"/>
              </a:xfrm>
            </p:spPr>
            <p:txBody>
              <a:bodyPr/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Objective function: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max</m:t>
                    </m:r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: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z</m:t>
                    </m:r>
                    <m:r>
                      <a:rPr lang="en-US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76200" indent="0">
                  <a:buNone/>
                </a:pPr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16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Combining the Assimilation and Evapotranspiration equations, the net carbon gain per unit of water cost function is a non-linear function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sz="16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Transient system – Solved for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h𝑟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16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Solver used</a:t>
                </a:r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: </a:t>
                </a:r>
                <a:r>
                  <a:rPr lang="en-US" sz="1600" b="1" i="1" dirty="0">
                    <a:solidFill>
                      <a:srgbClr val="FF0000"/>
                    </a:solidFill>
                    <a:latin typeface="Calibri" panose="020F0502020204030204" pitchFamily="34" charset="0"/>
                    <a:cs typeface="Times New Roman" panose="02020603050405020304" pitchFamily="18" charset="0"/>
                  </a:rPr>
                  <a:t>IPOPT</a:t>
                </a:r>
              </a:p>
              <a:p>
                <a:endParaRPr lang="en-US" sz="1600" b="0" dirty="0">
                  <a:solidFill>
                    <a:schemeClr val="tx1"/>
                  </a:solidFill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16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Transpiration Value                            Carbon Assimilation                            Optimal Stomatal control</a:t>
                </a:r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7C640DB-A39C-3F49-B0D3-7EF2112224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114301" y="941071"/>
                <a:ext cx="8676716" cy="3539490"/>
              </a:xfrm>
              <a:blipFill>
                <a:blip r:embed="rId3"/>
                <a:stretch>
                  <a:fillRect t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493D6154-0D29-EF45-88D1-D5F5B7323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607" y="332278"/>
            <a:ext cx="8676717" cy="452582"/>
          </a:xfrm>
        </p:spPr>
        <p:txBody>
          <a:bodyPr/>
          <a:lstStyle/>
          <a:p>
            <a:pPr algn="ctr"/>
            <a:r>
              <a:rPr lang="en-US" sz="3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Optimization Modeling and Solution Approach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5EBD59-8A79-2A44-8BAE-C3CB632EFD86}"/>
              </a:ext>
            </a:extLst>
          </p:cNvPr>
          <p:cNvSpPr txBox="1"/>
          <p:nvPr/>
        </p:nvSpPr>
        <p:spPr>
          <a:xfrm>
            <a:off x="8847438" y="485620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7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2B69E7E-F1CD-CA4F-A6F4-A3C100EF968A}"/>
              </a:ext>
            </a:extLst>
          </p:cNvPr>
          <p:cNvCxnSpPr>
            <a:cxnSpLocks/>
          </p:cNvCxnSpPr>
          <p:nvPr/>
        </p:nvCxnSpPr>
        <p:spPr>
          <a:xfrm flipH="1" flipV="1">
            <a:off x="4081520" y="1240248"/>
            <a:ext cx="742277" cy="220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2F95EC-CA77-7E4F-BEBD-5FBCE9AF1674}"/>
                  </a:ext>
                </a:extLst>
              </p:cNvPr>
              <p:cNvSpPr txBox="1"/>
              <p:nvPr/>
            </p:nvSpPr>
            <p:spPr>
              <a:xfrm>
                <a:off x="4452658" y="1423667"/>
                <a:ext cx="2328907" cy="38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/>
                    </a:solidFill>
                    <a:cs typeface="Calibri" panose="020F0502020204030204" pitchFamily="34" charset="0"/>
                  </a:rPr>
                  <a:t>For optimal stomate: 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𝜆</m:t>
                    </m:r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𝐴</m:t>
                        </m:r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/</m:t>
                        </m:r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</m:num>
                      <m:den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𝐸</m:t>
                        </m:r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/</m:t>
                        </m:r>
                        <m: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endParaRPr lang="en-US" sz="12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2F95EC-CA77-7E4F-BEBD-5FBCE9AF1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658" y="1423667"/>
                <a:ext cx="2328907" cy="3866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Arrow 12">
            <a:extLst>
              <a:ext uri="{FF2B5EF4-FFF2-40B4-BE49-F238E27FC236}">
                <a16:creationId xmlns:a16="http://schemas.microsoft.com/office/drawing/2014/main" id="{2471605D-B572-D042-8D04-505617029401}"/>
              </a:ext>
            </a:extLst>
          </p:cNvPr>
          <p:cNvSpPr/>
          <p:nvPr/>
        </p:nvSpPr>
        <p:spPr>
          <a:xfrm>
            <a:off x="2393407" y="4108484"/>
            <a:ext cx="1076304" cy="1878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129F5374-D35D-9D4B-98C8-BCA24A48C905}"/>
              </a:ext>
            </a:extLst>
          </p:cNvPr>
          <p:cNvSpPr/>
          <p:nvPr/>
        </p:nvSpPr>
        <p:spPr>
          <a:xfrm>
            <a:off x="5351638" y="4108484"/>
            <a:ext cx="1076304" cy="1878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12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767FE3-8737-5D43-8783-810185C793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  <a:p>
            <a:pPr marL="76200" indent="0">
              <a:buNone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53C5D1-89B1-6647-A163-33A0159AF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99" y="461818"/>
            <a:ext cx="8566387" cy="452582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/>
                <a:cs typeface="Times New Roman"/>
              </a:rPr>
              <a:t>Case Study </a:t>
            </a:r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AA9824-64F2-E441-A5B3-9E3B18350CFC}"/>
              </a:ext>
            </a:extLst>
          </p:cNvPr>
          <p:cNvSpPr txBox="1"/>
          <p:nvPr/>
        </p:nvSpPr>
        <p:spPr>
          <a:xfrm>
            <a:off x="8888802" y="489727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8</a:t>
            </a:r>
          </a:p>
        </p:txBody>
      </p:sp>
      <p:pic>
        <p:nvPicPr>
          <p:cNvPr id="5" name="Picture 5" descr="A close up of a map&#10;&#10;Description generated with high confidence">
            <a:extLst>
              <a:ext uri="{FF2B5EF4-FFF2-40B4-BE49-F238E27FC236}">
                <a16:creationId xmlns:a16="http://schemas.microsoft.com/office/drawing/2014/main" id="{4BAE251F-DFC6-44A9-9F04-4612FF752E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5" t="5026" r="6638" b="6502"/>
          <a:stretch/>
        </p:blipFill>
        <p:spPr>
          <a:xfrm>
            <a:off x="75304" y="1120970"/>
            <a:ext cx="2827166" cy="3982880"/>
          </a:xfrm>
          <a:prstGeom prst="rect">
            <a:avLst/>
          </a:prstGeom>
        </p:spPr>
      </p:pic>
      <p:pic>
        <p:nvPicPr>
          <p:cNvPr id="7" name="Picture 7" descr="A close up of a map&#10;&#10;Description generated with high confidence">
            <a:extLst>
              <a:ext uri="{FF2B5EF4-FFF2-40B4-BE49-F238E27FC236}">
                <a16:creationId xmlns:a16="http://schemas.microsoft.com/office/drawing/2014/main" id="{EA4F5B52-EB66-493A-9FDD-81B50BDE15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3" t="4715" r="6394" b="5901"/>
          <a:stretch/>
        </p:blipFill>
        <p:spPr>
          <a:xfrm>
            <a:off x="2902469" y="1120970"/>
            <a:ext cx="2828789" cy="39714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7A126F-5409-9848-A6DA-4C8EDEEB3019}"/>
                  </a:ext>
                </a:extLst>
              </p:cNvPr>
              <p:cNvSpPr txBox="1"/>
              <p:nvPr/>
            </p:nvSpPr>
            <p:spPr>
              <a:xfrm>
                <a:off x="754934" y="863797"/>
                <a:ext cx="165737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Case 1: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D7A126F-5409-9848-A6DA-4C8EDEEB3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934" y="863797"/>
                <a:ext cx="1657377" cy="307777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A9FA67-D30C-434F-923F-11C91BA36626}"/>
                  </a:ext>
                </a:extLst>
              </p:cNvPr>
              <p:cNvSpPr txBox="1"/>
              <p:nvPr/>
            </p:nvSpPr>
            <p:spPr>
              <a:xfrm>
                <a:off x="3589790" y="904575"/>
                <a:ext cx="175676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Case 2: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BA9FA67-D30C-434F-923F-11C91BA36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790" y="904575"/>
                <a:ext cx="1756763" cy="307777"/>
              </a:xfrm>
              <a:prstGeom prst="rect">
                <a:avLst/>
              </a:prstGeom>
              <a:blipFill>
                <a:blip r:embed="rId5"/>
                <a:stretch>
                  <a:fillRect l="-71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8D569EE4-FE3F-084F-AE6B-941C44DA5CE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6788203"/>
                  </p:ext>
                </p:extLst>
              </p:nvPr>
            </p:nvGraphicFramePr>
            <p:xfrm>
              <a:off x="5731259" y="1818087"/>
              <a:ext cx="3233355" cy="2518347"/>
            </p:xfrm>
            <a:graphic>
              <a:graphicData uri="http://schemas.openxmlformats.org/drawingml/2006/table">
                <a:tbl>
                  <a:tblPr firstRow="1" bandRow="1">
                    <a:tableStyleId>{284E427A-3D55-4303-BF80-6455036E1DE7}</a:tableStyleId>
                  </a:tblPr>
                  <a:tblGrid>
                    <a:gridCol w="863179">
                      <a:extLst>
                        <a:ext uri="{9D8B030D-6E8A-4147-A177-3AD203B41FA5}">
                          <a16:colId xmlns:a16="http://schemas.microsoft.com/office/drawing/2014/main" val="1015242677"/>
                        </a:ext>
                      </a:extLst>
                    </a:gridCol>
                    <a:gridCol w="516367">
                      <a:extLst>
                        <a:ext uri="{9D8B030D-6E8A-4147-A177-3AD203B41FA5}">
                          <a16:colId xmlns:a16="http://schemas.microsoft.com/office/drawing/2014/main" val="285758453"/>
                        </a:ext>
                      </a:extLst>
                    </a:gridCol>
                    <a:gridCol w="560467">
                      <a:extLst>
                        <a:ext uri="{9D8B030D-6E8A-4147-A177-3AD203B41FA5}">
                          <a16:colId xmlns:a16="http://schemas.microsoft.com/office/drawing/2014/main" val="2432403882"/>
                        </a:ext>
                      </a:extLst>
                    </a:gridCol>
                    <a:gridCol w="646671">
                      <a:extLst>
                        <a:ext uri="{9D8B030D-6E8A-4147-A177-3AD203B41FA5}">
                          <a16:colId xmlns:a16="http://schemas.microsoft.com/office/drawing/2014/main" val="42230091"/>
                        </a:ext>
                      </a:extLst>
                    </a:gridCol>
                    <a:gridCol w="646671">
                      <a:extLst>
                        <a:ext uri="{9D8B030D-6E8A-4147-A177-3AD203B41FA5}">
                          <a16:colId xmlns:a16="http://schemas.microsoft.com/office/drawing/2014/main" val="998458062"/>
                        </a:ext>
                      </a:extLst>
                    </a:gridCol>
                  </a:tblGrid>
                  <a:tr h="254000">
                    <a:tc>
                      <a:txBody>
                        <a:bodyPr/>
                        <a:lstStyle/>
                        <a:p>
                          <a:r>
                            <a:rPr lang="en-US" sz="10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Set I</a:t>
                          </a:r>
                          <a:endParaRPr lang="en-US" sz="1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Set II</a:t>
                          </a:r>
                          <a:endParaRPr lang="en-US" sz="1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Set III</a:t>
                          </a:r>
                          <a:endParaRPr lang="en-US" sz="1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Set IV</a:t>
                          </a:r>
                          <a:endParaRPr lang="en-US" sz="1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1605145"/>
                      </a:ext>
                    </a:extLst>
                  </a:tr>
                  <a:tr h="25400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900" b="0" i="1" baseline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baseline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sz="900" b="0" i="1" baseline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en-US" sz="900" b="0" i="1" baseline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900" b="0" i="1" baseline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900" b="0" i="1" baseline="0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900" b="0" i="1" baseline="0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sz="900" b="0" i="1" baseline="0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5</m:t>
                                      </m:r>
                                    </m:sup>
                                  </m:sSup>
                                  <m:r>
                                    <a:rPr lang="en-US" sz="900" b="0" i="1" baseline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𝑃𝑎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900" baseline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9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9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9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9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6831263"/>
                      </a:ext>
                    </a:extLst>
                  </a:tr>
                  <a:tr h="25400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900" b="0" i="1" baseline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b="0" i="1" baseline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sz="900" b="0" i="1" baseline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sz="900" b="0" i="1" baseline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900" b="0" i="1" baseline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900" b="0" i="1" baseline="0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900" b="0" i="1" baseline="0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sz="900" b="0" i="1" baseline="0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5</m:t>
                                      </m:r>
                                    </m:sup>
                                  </m:sSup>
                                  <m:r>
                                    <a:rPr lang="en-US" sz="900" b="0" i="1" baseline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𝑃𝑎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900" baseline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</a:t>
                          </a:r>
                          <a:endParaRPr lang="en-US" sz="9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9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9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9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9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3101892"/>
                      </a:ext>
                    </a:extLst>
                  </a:tr>
                  <a:tr h="25400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900" b="0" i="1" baseline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900" b="0" i="1" baseline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900" b="0" i="1" baseline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𝑔</m:t>
                                  </m:r>
                                </m:sub>
                                <m:sup>
                                  <m:r>
                                    <a:rPr lang="en-US" sz="900" b="0" i="1" baseline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p>
                              </m:sSubSup>
                              <m:r>
                                <a:rPr lang="en-US" sz="900" b="0" i="1" baseline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900" b="0" i="1" baseline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900" b="0" i="1" baseline="0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900" b="0" i="1" baseline="0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sz="900" b="0" i="1" baseline="0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5</m:t>
                                      </m:r>
                                    </m:sup>
                                  </m:sSup>
                                  <m:r>
                                    <a:rPr lang="en-US" sz="900" b="0" i="1" baseline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𝑃𝑎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900" baseline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</a:t>
                          </a:r>
                          <a:endParaRPr lang="en-US" sz="9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9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9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9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9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4591668"/>
                      </a:ext>
                    </a:extLst>
                  </a:tr>
                  <a:tr h="25400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US" sz="900" b="0" i="1" baseline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900" b="0" i="1" baseline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900" b="0" i="1" baseline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sz="900" b="0" i="1" baseline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0</m:t>
                                  </m:r>
                                </m:sup>
                              </m:sSubSup>
                              <m:r>
                                <a:rPr lang="en-US" sz="900" b="0" i="1" baseline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900" b="0" i="1" baseline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900" b="0" i="1" baseline="0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900" b="0" i="1" baseline="0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sz="900" b="0" i="1" baseline="0" smtClean="0">
                                          <a:latin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5</m:t>
                                      </m:r>
                                    </m:sup>
                                  </m:sSup>
                                  <m:r>
                                    <a:rPr lang="en-US" sz="900" b="0" i="1" baseline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𝑃𝑎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900" baseline="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</a:t>
                          </a:r>
                          <a:endParaRPr lang="en-US" sz="9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9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9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9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9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3606314"/>
                      </a:ext>
                    </a:extLst>
                  </a:tr>
                  <a:tr h="25400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𝑔</m:t>
                                    </m:r>
                                  </m:sub>
                                </m:sSub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−8</m:t>
                                    </m:r>
                                  </m:sup>
                                </m:sSup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900" b="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𝑚𝑚</m:t>
                                </m:r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.</m:t>
                                </m:r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  <m:sSup>
                                  <m:sSup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9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9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9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9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9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9548295"/>
                      </a:ext>
                    </a:extLst>
                  </a:tr>
                  <a:tr h="25400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−8</m:t>
                                    </m:r>
                                  </m:sup>
                                </m:sSup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900" b="0" i="1" dirty="0">
                            <a:latin typeface="Cambria Math" panose="02040503050406030204" pitchFamily="18" charset="0"/>
                            <a:cs typeface="Calibri" panose="020F0502020204030204" pitchFamily="34" charset="0"/>
                          </a:endParaRPr>
                        </a:p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𝑚𝑚</m:t>
                                </m:r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.</m:t>
                                </m:r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𝑃</m:t>
                                </m:r>
                                <m:sSup>
                                  <m:sSup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9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  <a:p>
                          <a:pPr algn="l"/>
                          <a:endParaRPr lang="en-US" sz="9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9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-2.1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9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-2.1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9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-2.1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9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9111879"/>
                      </a:ext>
                    </a:extLst>
                  </a:tr>
                  <a:tr h="25400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9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−</m:t>
                                    </m:r>
                                    <m:r>
                                      <a:rPr lang="en-US" sz="900" b="0" i="1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 </m:t>
                                </m:r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𝑚𝑚</m:t>
                                </m:r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9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  <a:p>
                          <a:pPr algn="l"/>
                          <a:endParaRPr lang="en-US" sz="9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9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9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9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9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9798146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8D569EE4-FE3F-084F-AE6B-941C44DA5CE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6788203"/>
                  </p:ext>
                </p:extLst>
              </p:nvPr>
            </p:nvGraphicFramePr>
            <p:xfrm>
              <a:off x="5731259" y="1818087"/>
              <a:ext cx="3233355" cy="2518347"/>
            </p:xfrm>
            <a:graphic>
              <a:graphicData uri="http://schemas.openxmlformats.org/drawingml/2006/table">
                <a:tbl>
                  <a:tblPr firstRow="1" bandRow="1">
                    <a:tableStyleId>{284E427A-3D55-4303-BF80-6455036E1DE7}</a:tableStyleId>
                  </a:tblPr>
                  <a:tblGrid>
                    <a:gridCol w="863179">
                      <a:extLst>
                        <a:ext uri="{9D8B030D-6E8A-4147-A177-3AD203B41FA5}">
                          <a16:colId xmlns:a16="http://schemas.microsoft.com/office/drawing/2014/main" val="1015242677"/>
                        </a:ext>
                      </a:extLst>
                    </a:gridCol>
                    <a:gridCol w="516367">
                      <a:extLst>
                        <a:ext uri="{9D8B030D-6E8A-4147-A177-3AD203B41FA5}">
                          <a16:colId xmlns:a16="http://schemas.microsoft.com/office/drawing/2014/main" val="285758453"/>
                        </a:ext>
                      </a:extLst>
                    </a:gridCol>
                    <a:gridCol w="560467">
                      <a:extLst>
                        <a:ext uri="{9D8B030D-6E8A-4147-A177-3AD203B41FA5}">
                          <a16:colId xmlns:a16="http://schemas.microsoft.com/office/drawing/2014/main" val="2432403882"/>
                        </a:ext>
                      </a:extLst>
                    </a:gridCol>
                    <a:gridCol w="646671">
                      <a:extLst>
                        <a:ext uri="{9D8B030D-6E8A-4147-A177-3AD203B41FA5}">
                          <a16:colId xmlns:a16="http://schemas.microsoft.com/office/drawing/2014/main" val="42230091"/>
                        </a:ext>
                      </a:extLst>
                    </a:gridCol>
                    <a:gridCol w="646671">
                      <a:extLst>
                        <a:ext uri="{9D8B030D-6E8A-4147-A177-3AD203B41FA5}">
                          <a16:colId xmlns:a16="http://schemas.microsoft.com/office/drawing/2014/main" val="998458062"/>
                        </a:ext>
                      </a:extLst>
                    </a:gridCol>
                  </a:tblGrid>
                  <a:tr h="254000">
                    <a:tc>
                      <a:txBody>
                        <a:bodyPr/>
                        <a:lstStyle/>
                        <a:p>
                          <a:r>
                            <a:rPr lang="en-US" sz="10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Parameters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Set I</a:t>
                          </a:r>
                          <a:endParaRPr lang="en-US" sz="1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Set II</a:t>
                          </a:r>
                          <a:endParaRPr lang="en-US" sz="1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Set III</a:t>
                          </a:r>
                          <a:endParaRPr lang="en-US" sz="1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Set IV</a:t>
                          </a:r>
                          <a:endParaRPr lang="en-US" sz="10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1605145"/>
                      </a:ext>
                    </a:extLst>
                  </a:tr>
                  <a:tr h="254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882" t="-110000" r="-280882" b="-8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9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9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9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9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6831263"/>
                      </a:ext>
                    </a:extLst>
                  </a:tr>
                  <a:tr h="254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882" t="-210000" r="-280882" b="-7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9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9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9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9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3101892"/>
                      </a:ext>
                    </a:extLst>
                  </a:tr>
                  <a:tr h="254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882" t="-310000" r="-280882" b="-6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9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9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9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9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4591668"/>
                      </a:ext>
                    </a:extLst>
                  </a:tr>
                  <a:tr h="254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882" t="-410000" r="-280882" b="-5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9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9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9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9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20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43606314"/>
                      </a:ext>
                    </a:extLst>
                  </a:tr>
                  <a:tr h="37966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882" t="-340000" r="-280882" b="-2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9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9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9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1.4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9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1.6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9548295"/>
                      </a:ext>
                    </a:extLst>
                  </a:tr>
                  <a:tr h="502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882" t="-330000" r="-280882" b="-8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9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-2.1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9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-2.1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9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-2.1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9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911187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882" t="-593103" r="-280882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9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9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9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9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-4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9798146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B3C1FF6-F829-2149-9DF0-317FF4B1AE61}"/>
              </a:ext>
            </a:extLst>
          </p:cNvPr>
          <p:cNvSpPr txBox="1"/>
          <p:nvPr/>
        </p:nvSpPr>
        <p:spPr>
          <a:xfrm>
            <a:off x="5853417" y="1474775"/>
            <a:ext cx="2395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Delwiche Plant Parameters:</a:t>
            </a:r>
          </a:p>
        </p:txBody>
      </p:sp>
    </p:spTree>
    <p:extLst>
      <p:ext uri="{BB962C8B-B14F-4D97-AF65-F5344CB8AC3E}">
        <p14:creationId xmlns:p14="http://schemas.microsoft.com/office/powerpoint/2010/main" val="171691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A5BA9D-CA47-694D-AD1E-499ABD3AE6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" y="2571750"/>
            <a:ext cx="8972549" cy="2109932"/>
          </a:xfrm>
        </p:spPr>
        <p:txBody>
          <a:bodyPr/>
          <a:lstStyle/>
          <a:p>
            <a:r>
              <a:rPr lang="fr-F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</a:t>
            </a:r>
            <a:r>
              <a:rPr lang="fr-FR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does</a:t>
            </a:r>
            <a:r>
              <a:rPr lang="fr-F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change in transpiration (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E)</a:t>
            </a:r>
            <a:r>
              <a:rPr lang="fr-F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affect water </a:t>
            </a:r>
            <a:r>
              <a:rPr lang="fr-FR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potential</a:t>
            </a:r>
            <a:r>
              <a:rPr lang="fr-F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l-G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Ψ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fr-F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endParaRPr lang="fr-FR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</a:t>
            </a:r>
            <a:r>
              <a:rPr lang="fr-FR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does</a:t>
            </a:r>
            <a:r>
              <a:rPr lang="fr-F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change in water </a:t>
            </a:r>
            <a:r>
              <a:rPr lang="fr-FR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potential</a:t>
            </a:r>
            <a:r>
              <a:rPr lang="fr-F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affect </a:t>
            </a:r>
            <a:r>
              <a:rPr lang="fr-FR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stomatal</a:t>
            </a:r>
            <a:r>
              <a:rPr lang="fr-F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opening</a:t>
            </a:r>
            <a:r>
              <a:rPr lang="fr-F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fr-FR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fr-FR" sz="1800" baseline="-25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fr-F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)?</a:t>
            </a:r>
          </a:p>
          <a:p>
            <a:endParaRPr lang="fr-FR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</a:t>
            </a:r>
            <a:r>
              <a:rPr lang="fr-FR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does</a:t>
            </a:r>
            <a:r>
              <a:rPr lang="fr-F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change in </a:t>
            </a:r>
            <a:r>
              <a:rPr lang="fr-FR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stomatal</a:t>
            </a:r>
            <a:r>
              <a:rPr lang="fr-F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opening</a:t>
            </a:r>
            <a:r>
              <a:rPr lang="fr-F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affect assimilation? </a:t>
            </a:r>
          </a:p>
          <a:p>
            <a:endParaRPr lang="fr-FR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</a:t>
            </a:r>
            <a:r>
              <a:rPr lang="fr-FR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does</a:t>
            </a:r>
            <a:r>
              <a:rPr lang="fr-F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assimilation in </a:t>
            </a:r>
            <a:r>
              <a:rPr lang="fr-FR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turn</a:t>
            </a:r>
            <a:r>
              <a:rPr lang="fr-F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affect water </a:t>
            </a:r>
            <a:r>
              <a:rPr lang="fr-FR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potential</a:t>
            </a:r>
            <a:r>
              <a:rPr lang="fr-FR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9E9AA9-2EF9-0E4B-A179-4335768C6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99" y="461818"/>
            <a:ext cx="8676717" cy="452582"/>
          </a:xfrm>
        </p:spPr>
        <p:txBody>
          <a:bodyPr/>
          <a:lstStyle/>
          <a:p>
            <a:pPr algn="ctr"/>
            <a:r>
              <a:rPr lang="en-US" sz="3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Questions to Address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D804D8-E7FA-954E-897B-AE17DACBD2E3}"/>
              </a:ext>
            </a:extLst>
          </p:cNvPr>
          <p:cNvCxnSpPr>
            <a:cxnSpLocks/>
          </p:cNvCxnSpPr>
          <p:nvPr/>
        </p:nvCxnSpPr>
        <p:spPr>
          <a:xfrm>
            <a:off x="2960370" y="1503496"/>
            <a:ext cx="1131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3CB08AC-4556-AF47-9C72-0DA9797C814E}"/>
              </a:ext>
            </a:extLst>
          </p:cNvPr>
          <p:cNvCxnSpPr/>
          <p:nvPr/>
        </p:nvCxnSpPr>
        <p:spPr>
          <a:xfrm>
            <a:off x="5023465" y="1514003"/>
            <a:ext cx="1131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3AFF959-6A2A-5A43-9080-B85C9D80B01B}"/>
              </a:ext>
            </a:extLst>
          </p:cNvPr>
          <p:cNvSpPr txBox="1"/>
          <p:nvPr/>
        </p:nvSpPr>
        <p:spPr>
          <a:xfrm>
            <a:off x="2113663" y="1257116"/>
            <a:ext cx="881973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Ψ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D1C5F5-3435-0943-82D2-DDA7B5A40E58}"/>
              </a:ext>
            </a:extLst>
          </p:cNvPr>
          <p:cNvSpPr txBox="1"/>
          <p:nvPr/>
        </p:nvSpPr>
        <p:spPr>
          <a:xfrm>
            <a:off x="6169750" y="1305702"/>
            <a:ext cx="846707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E3791F-0ABD-8A4B-9ED0-30867A4E3906}"/>
              </a:ext>
            </a:extLst>
          </p:cNvPr>
          <p:cNvSpPr txBox="1"/>
          <p:nvPr/>
        </p:nvSpPr>
        <p:spPr>
          <a:xfrm>
            <a:off x="4171950" y="1276473"/>
            <a:ext cx="851515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Ψ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EB4D51BC-371D-3C4C-92DA-29626268B893}"/>
              </a:ext>
            </a:extLst>
          </p:cNvPr>
          <p:cNvCxnSpPr>
            <a:cxnSpLocks/>
            <a:stCxn id="8" idx="2"/>
            <a:endCxn id="7" idx="2"/>
          </p:cNvCxnSpPr>
          <p:nvPr/>
        </p:nvCxnSpPr>
        <p:spPr>
          <a:xfrm rot="5400000" flipH="1">
            <a:off x="4549584" y="-276153"/>
            <a:ext cx="48586" cy="4038454"/>
          </a:xfrm>
          <a:prstGeom prst="curvedConnector3">
            <a:avLst>
              <a:gd name="adj1" fmla="val -47050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D30A411B-15B7-E843-84D7-A99E9C6A57AB}"/>
              </a:ext>
            </a:extLst>
          </p:cNvPr>
          <p:cNvSpPr/>
          <p:nvPr/>
        </p:nvSpPr>
        <p:spPr>
          <a:xfrm>
            <a:off x="4120537" y="1125054"/>
            <a:ext cx="931525" cy="822960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D61D15-F511-A34B-A0EF-344913BA0B34}"/>
              </a:ext>
            </a:extLst>
          </p:cNvPr>
          <p:cNvSpPr txBox="1"/>
          <p:nvPr/>
        </p:nvSpPr>
        <p:spPr>
          <a:xfrm>
            <a:off x="8888802" y="489727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76370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303030"/>
      </a:dk2>
      <a:lt2>
        <a:srgbClr val="DEDEE0"/>
      </a:lt2>
      <a:accent1>
        <a:srgbClr val="B31B1B"/>
      </a:accent1>
      <a:accent2>
        <a:srgbClr val="4D4F53"/>
      </a:accent2>
      <a:accent3>
        <a:srgbClr val="A2998B"/>
      </a:accent3>
      <a:accent4>
        <a:srgbClr val="EF9595"/>
      </a:accent4>
      <a:accent5>
        <a:srgbClr val="7D7364"/>
      </a:accent5>
      <a:accent6>
        <a:srgbClr val="A8B1C4"/>
      </a:accent6>
      <a:hlink>
        <a:srgbClr val="3B4558"/>
      </a:hlink>
      <a:folHlink>
        <a:srgbClr val="5967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12895</TotalTime>
  <Words>665</Words>
  <Application>Microsoft Macintosh PowerPoint</Application>
  <PresentationFormat>On-screen Show (16:9)</PresentationFormat>
  <Paragraphs>168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Courier New</vt:lpstr>
      <vt:lpstr>Helvetica Neue</vt:lpstr>
      <vt:lpstr>Times New Roman</vt:lpstr>
      <vt:lpstr>Times</vt:lpstr>
      <vt:lpstr>Calibri</vt:lpstr>
      <vt:lpstr>Cambria Math</vt:lpstr>
      <vt:lpstr>Arial</vt:lpstr>
      <vt:lpstr>Wingdings</vt:lpstr>
      <vt:lpstr>Office Theme</vt:lpstr>
      <vt:lpstr>PowerPoint Presentation</vt:lpstr>
      <vt:lpstr> Motivation </vt:lpstr>
      <vt:lpstr> Stomatal Optimization Theory </vt:lpstr>
      <vt:lpstr> Problem Statement </vt:lpstr>
      <vt:lpstr>Delwiche Hydraulic Model</vt:lpstr>
      <vt:lpstr>Farquhar Photosynthesis Model</vt:lpstr>
      <vt:lpstr>Optimization Modeling and Solution Approach</vt:lpstr>
      <vt:lpstr>Case Study </vt:lpstr>
      <vt:lpstr>Questions to Address</vt:lpstr>
      <vt:lpstr>PowerPoint Presentation</vt:lpstr>
      <vt:lpstr>PowerPoint Presentation</vt:lpstr>
      <vt:lpstr>Current Model for gs</vt:lpstr>
      <vt:lpstr>Optimization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Rui Gao</dc:creator>
  <cp:lastModifiedBy>Sahil Anand Desai</cp:lastModifiedBy>
  <cp:revision>305</cp:revision>
  <dcterms:created xsi:type="dcterms:W3CDTF">2019-11-02T02:19:37Z</dcterms:created>
  <dcterms:modified xsi:type="dcterms:W3CDTF">2019-12-07T16:25:32Z</dcterms:modified>
</cp:coreProperties>
</file>